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27" r:id="rId3"/>
    <p:sldId id="301" r:id="rId4"/>
    <p:sldId id="302" r:id="rId5"/>
    <p:sldId id="303" r:id="rId6"/>
    <p:sldId id="304" r:id="rId7"/>
    <p:sldId id="305" r:id="rId8"/>
    <p:sldId id="306" r:id="rId9"/>
    <p:sldId id="308" r:id="rId10"/>
    <p:sldId id="309" r:id="rId11"/>
    <p:sldId id="310" r:id="rId12"/>
    <p:sldId id="311" r:id="rId13"/>
    <p:sldId id="324" r:id="rId14"/>
    <p:sldId id="312" r:id="rId15"/>
    <p:sldId id="313" r:id="rId16"/>
    <p:sldId id="314" r:id="rId17"/>
    <p:sldId id="315" r:id="rId18"/>
    <p:sldId id="316" r:id="rId19"/>
    <p:sldId id="317" r:id="rId20"/>
    <p:sldId id="318" r:id="rId21"/>
    <p:sldId id="326" r:id="rId22"/>
    <p:sldId id="319" r:id="rId23"/>
    <p:sldId id="320" r:id="rId24"/>
    <p:sldId id="321" r:id="rId25"/>
    <p:sldId id="328" r:id="rId26"/>
    <p:sldId id="329" r:id="rId27"/>
    <p:sldId id="330" r:id="rId28"/>
    <p:sldId id="33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autoAdjust="0"/>
    <p:restoredTop sz="97962" autoAdjust="0"/>
  </p:normalViewPr>
  <p:slideViewPr>
    <p:cSldViewPr>
      <p:cViewPr varScale="1">
        <p:scale>
          <a:sx n="140" d="100"/>
          <a:sy n="140" d="100"/>
        </p:scale>
        <p:origin x="-17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AF6089-4297-4AAD-9CBC-DBB374E72E66}"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F6089-4297-4AAD-9CBC-DBB374E72E66}"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F6089-4297-4AAD-9CBC-DBB374E72E66}"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F6089-4297-4AAD-9CBC-DBB374E72E66}"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AF6089-4297-4AAD-9CBC-DBB374E72E66}"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AF6089-4297-4AAD-9CBC-DBB374E72E66}"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AF6089-4297-4AAD-9CBC-DBB374E72E66}" type="datetimeFigureOut">
              <a:rPr lang="en-US" smtClean="0"/>
              <a:pPr/>
              <a:t>3/15/12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AF6089-4297-4AAD-9CBC-DBB374E72E66}" type="datetimeFigureOut">
              <a:rPr lang="en-US" smtClean="0"/>
              <a:pPr/>
              <a:t>3/15/12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AF6089-4297-4AAD-9CBC-DBB374E72E66}" type="datetimeFigureOut">
              <a:rPr lang="en-US" smtClean="0"/>
              <a:pPr/>
              <a:t>3/15/12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F6089-4297-4AAD-9CBC-DBB374E72E66}"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F6089-4297-4AAD-9CBC-DBB374E72E66}"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0DD6C-3F7E-4067-A6A8-DF02823428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F6089-4297-4AAD-9CBC-DBB374E72E66}" type="datetimeFigureOut">
              <a:rPr lang="en-US" smtClean="0"/>
              <a:pPr/>
              <a:t>3/15/12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0DD6C-3F7E-4067-A6A8-DF02823428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14.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e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34000" y="1371600"/>
            <a:ext cx="3581400" cy="4462760"/>
          </a:xfrm>
          <a:prstGeom prst="rect">
            <a:avLst/>
          </a:prstGeom>
          <a:solidFill>
            <a:schemeClr val="tx1">
              <a:lumMod val="75000"/>
              <a:lumOff val="25000"/>
            </a:schemeClr>
          </a:solidFill>
        </p:spPr>
        <p:txBody>
          <a:bodyPr wrap="square" rtlCol="0">
            <a:spAutoFit/>
          </a:bodyPr>
          <a:lstStyle/>
          <a:p>
            <a:pPr algn="ctr"/>
            <a:endParaRPr lang="en-US" sz="2000" b="1" dirty="0" smtClean="0">
              <a:solidFill>
                <a:schemeClr val="bg1"/>
              </a:solidFill>
              <a:latin typeface="Arial" pitchFamily="34" charset="0"/>
              <a:cs typeface="Arial" pitchFamily="34" charset="0"/>
            </a:endParaRPr>
          </a:p>
          <a:p>
            <a:pPr algn="ctr"/>
            <a:r>
              <a:rPr lang="en-US" sz="2400" b="1" dirty="0" smtClean="0">
                <a:solidFill>
                  <a:schemeClr val="bg1"/>
                </a:solidFill>
                <a:latin typeface="Arial" pitchFamily="34" charset="0"/>
                <a:cs typeface="Arial" pitchFamily="34" charset="0"/>
              </a:rPr>
              <a:t>Chapter 7 Objectives</a:t>
            </a:r>
          </a:p>
          <a:p>
            <a:pPr algn="ctr"/>
            <a:endParaRPr lang="en-US" sz="2000" b="1" dirty="0" smtClean="0">
              <a:solidFill>
                <a:schemeClr val="bg1"/>
              </a:solidFill>
              <a:latin typeface="Arial" pitchFamily="34" charset="0"/>
              <a:cs typeface="Arial" pitchFamily="34" charset="0"/>
            </a:endParaRPr>
          </a:p>
          <a:p>
            <a:pPr>
              <a:buFont typeface="Wingdings" pitchFamily="2" charset="2"/>
              <a:buChar char="q"/>
            </a:pPr>
            <a:r>
              <a:rPr lang="en-US" sz="2000" b="1" dirty="0">
                <a:solidFill>
                  <a:schemeClr val="bg1"/>
                </a:solidFill>
                <a:latin typeface="Arial" pitchFamily="34" charset="0"/>
                <a:cs typeface="Arial" pitchFamily="34" charset="0"/>
              </a:rPr>
              <a:t> </a:t>
            </a:r>
            <a:r>
              <a:rPr lang="en-US" sz="2000" b="1" dirty="0" smtClean="0">
                <a:solidFill>
                  <a:schemeClr val="bg1"/>
                </a:solidFill>
                <a:latin typeface="Arial" pitchFamily="34" charset="0"/>
                <a:cs typeface="Arial" pitchFamily="34" charset="0"/>
              </a:rPr>
              <a:t>  Product Positioning </a:t>
            </a:r>
            <a:br>
              <a:rPr lang="en-US" sz="2000" b="1" dirty="0" smtClean="0">
                <a:solidFill>
                  <a:schemeClr val="bg1"/>
                </a:solidFill>
                <a:latin typeface="Arial" pitchFamily="34" charset="0"/>
                <a:cs typeface="Arial" pitchFamily="34" charset="0"/>
              </a:rPr>
            </a:br>
            <a:r>
              <a:rPr lang="en-US" sz="2000" b="1" dirty="0" smtClean="0">
                <a:solidFill>
                  <a:schemeClr val="bg1"/>
                </a:solidFill>
                <a:latin typeface="Arial" pitchFamily="34" charset="0"/>
                <a:cs typeface="Arial" pitchFamily="34" charset="0"/>
              </a:rPr>
              <a:t>      &amp; Positioning Strategies  </a:t>
            </a:r>
            <a:br>
              <a:rPr lang="en-US" sz="2000" b="1" dirty="0" smtClean="0">
                <a:solidFill>
                  <a:schemeClr val="bg1"/>
                </a:solidFill>
                <a:latin typeface="Arial" pitchFamily="34" charset="0"/>
                <a:cs typeface="Arial" pitchFamily="34" charset="0"/>
              </a:rPr>
            </a:br>
            <a:r>
              <a:rPr lang="en-US" sz="2000" b="1" dirty="0" smtClean="0">
                <a:solidFill>
                  <a:schemeClr val="bg1"/>
                </a:solidFill>
                <a:latin typeface="Arial" pitchFamily="34" charset="0"/>
                <a:cs typeface="Arial" pitchFamily="34" charset="0"/>
              </a:rPr>
              <a:t>    </a:t>
            </a:r>
          </a:p>
          <a:p>
            <a:pPr>
              <a:buFont typeface="Wingdings" pitchFamily="2" charset="2"/>
              <a:buChar char="q"/>
            </a:pPr>
            <a:endParaRPr lang="en-US" sz="2000" b="1" dirty="0" smtClean="0">
              <a:solidFill>
                <a:schemeClr val="bg1"/>
              </a:solidFill>
              <a:latin typeface="Arial" pitchFamily="34" charset="0"/>
              <a:cs typeface="Arial" pitchFamily="34" charset="0"/>
            </a:endParaRPr>
          </a:p>
          <a:p>
            <a:pPr>
              <a:buFont typeface="Wingdings" pitchFamily="2" charset="2"/>
              <a:buChar char="q"/>
            </a:pPr>
            <a:r>
              <a:rPr lang="en-US" sz="2000" b="1" dirty="0" smtClean="0">
                <a:solidFill>
                  <a:schemeClr val="bg1"/>
                </a:solidFill>
                <a:latin typeface="Arial" pitchFamily="34" charset="0"/>
                <a:cs typeface="Arial" pitchFamily="34" charset="0"/>
              </a:rPr>
              <a:t>   Branding and Brand</a:t>
            </a:r>
            <a:br>
              <a:rPr lang="en-US" sz="2000" b="1" dirty="0" smtClean="0">
                <a:solidFill>
                  <a:schemeClr val="bg1"/>
                </a:solidFill>
                <a:latin typeface="Arial" pitchFamily="34" charset="0"/>
                <a:cs typeface="Arial" pitchFamily="34" charset="0"/>
              </a:rPr>
            </a:br>
            <a:r>
              <a:rPr lang="en-US" sz="2000" b="1" dirty="0" smtClean="0">
                <a:solidFill>
                  <a:schemeClr val="bg1"/>
                </a:solidFill>
                <a:latin typeface="Arial" pitchFamily="34" charset="0"/>
                <a:cs typeface="Arial" pitchFamily="34" charset="0"/>
              </a:rPr>
              <a:t>      Management Strategies</a:t>
            </a:r>
          </a:p>
          <a:p>
            <a:pPr>
              <a:buFont typeface="Wingdings" pitchFamily="2" charset="2"/>
              <a:buChar char="q"/>
            </a:pPr>
            <a:endParaRPr lang="en-US" sz="2000" b="1" dirty="0" smtClean="0">
              <a:solidFill>
                <a:schemeClr val="bg1"/>
              </a:solidFill>
              <a:latin typeface="Arial" pitchFamily="34" charset="0"/>
              <a:cs typeface="Arial" pitchFamily="34" charset="0"/>
            </a:endParaRPr>
          </a:p>
          <a:p>
            <a:pPr>
              <a:buFont typeface="Wingdings" pitchFamily="2" charset="2"/>
              <a:buChar char="q"/>
            </a:pPr>
            <a:endParaRPr lang="en-US" sz="2000" b="1" dirty="0" smtClean="0">
              <a:solidFill>
                <a:schemeClr val="bg1"/>
              </a:solidFill>
              <a:latin typeface="Arial" pitchFamily="34" charset="0"/>
              <a:cs typeface="Arial" pitchFamily="34" charset="0"/>
            </a:endParaRPr>
          </a:p>
          <a:p>
            <a:pPr>
              <a:buFont typeface="Wingdings" pitchFamily="2" charset="2"/>
              <a:buChar char="q"/>
            </a:pPr>
            <a:r>
              <a:rPr lang="en-US" sz="2000" b="1" dirty="0" smtClean="0">
                <a:solidFill>
                  <a:schemeClr val="bg1"/>
                </a:solidFill>
                <a:latin typeface="Arial" pitchFamily="34" charset="0"/>
                <a:cs typeface="Arial" pitchFamily="34" charset="0"/>
              </a:rPr>
              <a:t>   Product Line Strategies</a:t>
            </a:r>
          </a:p>
          <a:p>
            <a:r>
              <a:rPr lang="en-US" sz="2000" b="1" dirty="0" smtClean="0">
                <a:solidFill>
                  <a:schemeClr val="bg1"/>
                </a:solidFill>
                <a:latin typeface="Arial" pitchFamily="34" charset="0"/>
                <a:cs typeface="Arial" pitchFamily="34" charset="0"/>
              </a:rPr>
              <a:t> </a:t>
            </a:r>
            <a:br>
              <a:rPr lang="en-US" sz="2000" b="1" dirty="0" smtClean="0">
                <a:solidFill>
                  <a:schemeClr val="bg1"/>
                </a:solidFill>
                <a:latin typeface="Arial" pitchFamily="34" charset="0"/>
                <a:cs typeface="Arial" pitchFamily="34" charset="0"/>
              </a:rPr>
            </a:br>
            <a:r>
              <a:rPr lang="en-US" sz="2000" b="1" dirty="0" smtClean="0">
                <a:solidFill>
                  <a:schemeClr val="bg1"/>
                </a:solidFill>
                <a:latin typeface="Arial" pitchFamily="34" charset="0"/>
                <a:cs typeface="Arial" pitchFamily="34" charset="0"/>
              </a:rPr>
              <a:t>         </a:t>
            </a:r>
          </a:p>
        </p:txBody>
      </p:sp>
      <p:pic>
        <p:nvPicPr>
          <p:cNvPr id="1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18" name="Picture 5"/>
          <p:cNvPicPr>
            <a:picLocks noChangeAspect="1" noChangeArrowheads="1"/>
          </p:cNvPicPr>
          <p:nvPr/>
        </p:nvPicPr>
        <p:blipFill>
          <a:blip r:embed="rId4" cstate="print"/>
          <a:srcRect/>
          <a:stretch>
            <a:fillRect/>
          </a:stretch>
        </p:blipFill>
        <p:spPr bwMode="auto">
          <a:xfrm>
            <a:off x="627627" y="3657600"/>
            <a:ext cx="1961965" cy="1981200"/>
          </a:xfrm>
          <a:prstGeom prst="rect">
            <a:avLst/>
          </a:prstGeom>
          <a:noFill/>
          <a:ln w="9525">
            <a:noFill/>
            <a:miter lim="800000"/>
            <a:headEnd/>
            <a:tailEnd/>
          </a:ln>
        </p:spPr>
      </p:pic>
      <p:pic>
        <p:nvPicPr>
          <p:cNvPr id="19" name="Picture 6"/>
          <p:cNvPicPr>
            <a:picLocks noChangeAspect="1" noChangeArrowheads="1"/>
          </p:cNvPicPr>
          <p:nvPr/>
        </p:nvPicPr>
        <p:blipFill>
          <a:blip r:embed="rId5" cstate="print"/>
          <a:srcRect/>
          <a:stretch>
            <a:fillRect/>
          </a:stretch>
        </p:blipFill>
        <p:spPr bwMode="auto">
          <a:xfrm>
            <a:off x="2978702" y="3657600"/>
            <a:ext cx="2057400" cy="2057400"/>
          </a:xfrm>
          <a:prstGeom prst="rect">
            <a:avLst/>
          </a:prstGeom>
          <a:noFill/>
          <a:ln w="9525">
            <a:noFill/>
            <a:miter lim="800000"/>
            <a:headEnd/>
            <a:tailEnd/>
          </a:ln>
        </p:spPr>
      </p:pic>
      <p:pic>
        <p:nvPicPr>
          <p:cNvPr id="20" name="Picture 8"/>
          <p:cNvPicPr>
            <a:picLocks noChangeAspect="1" noChangeArrowheads="1"/>
          </p:cNvPicPr>
          <p:nvPr/>
        </p:nvPicPr>
        <p:blipFill>
          <a:blip r:embed="rId6" cstate="print"/>
          <a:srcRect/>
          <a:stretch>
            <a:fillRect/>
          </a:stretch>
        </p:blipFill>
        <p:spPr bwMode="auto">
          <a:xfrm>
            <a:off x="228600" y="1244600"/>
            <a:ext cx="2760018" cy="2184400"/>
          </a:xfrm>
          <a:prstGeom prst="rect">
            <a:avLst/>
          </a:prstGeom>
          <a:noFill/>
          <a:ln w="9525">
            <a:noFill/>
            <a:miter lim="800000"/>
            <a:headEnd/>
            <a:tailEnd/>
          </a:ln>
        </p:spPr>
      </p:pic>
      <p:pic>
        <p:nvPicPr>
          <p:cNvPr id="21" name="Picture 9"/>
          <p:cNvPicPr>
            <a:picLocks noChangeAspect="1" noChangeArrowheads="1"/>
          </p:cNvPicPr>
          <p:nvPr/>
        </p:nvPicPr>
        <p:blipFill>
          <a:blip r:embed="rId7" cstate="print"/>
          <a:srcRect/>
          <a:stretch>
            <a:fillRect/>
          </a:stretch>
        </p:blipFill>
        <p:spPr bwMode="auto">
          <a:xfrm>
            <a:off x="2971800" y="1295400"/>
            <a:ext cx="2071205" cy="2056304"/>
          </a:xfrm>
          <a:prstGeom prst="rect">
            <a:avLst/>
          </a:prstGeom>
          <a:noFill/>
          <a:ln w="9525">
            <a:noFill/>
            <a:miter lim="800000"/>
            <a:headEnd/>
            <a:tailEnd/>
          </a:ln>
        </p:spPr>
      </p:pic>
      <p:sp>
        <p:nvSpPr>
          <p:cNvPr id="22" name="TextBox 21"/>
          <p:cNvSpPr txBox="1"/>
          <p:nvPr/>
        </p:nvSpPr>
        <p:spPr>
          <a:xfrm>
            <a:off x="999009" y="990600"/>
            <a:ext cx="1219200" cy="369332"/>
          </a:xfrm>
          <a:prstGeom prst="rect">
            <a:avLst/>
          </a:prstGeom>
          <a:noFill/>
        </p:spPr>
        <p:txBody>
          <a:bodyPr wrap="square" rtlCol="0">
            <a:spAutoFit/>
          </a:bodyPr>
          <a:lstStyle/>
          <a:p>
            <a:pPr algn="ctr"/>
            <a:r>
              <a:rPr lang="en-US" b="1" dirty="0" smtClean="0"/>
              <a:t>1971</a:t>
            </a:r>
            <a:endParaRPr lang="en-US" b="1" dirty="0"/>
          </a:p>
        </p:txBody>
      </p:sp>
      <p:sp>
        <p:nvSpPr>
          <p:cNvPr id="23" name="TextBox 22"/>
          <p:cNvSpPr txBox="1"/>
          <p:nvPr/>
        </p:nvSpPr>
        <p:spPr>
          <a:xfrm>
            <a:off x="3397802" y="990600"/>
            <a:ext cx="1219200" cy="369332"/>
          </a:xfrm>
          <a:prstGeom prst="rect">
            <a:avLst/>
          </a:prstGeom>
          <a:noFill/>
        </p:spPr>
        <p:txBody>
          <a:bodyPr wrap="square" rtlCol="0">
            <a:spAutoFit/>
          </a:bodyPr>
          <a:lstStyle/>
          <a:p>
            <a:pPr algn="ctr"/>
            <a:r>
              <a:rPr lang="en-US" b="1" dirty="0" smtClean="0"/>
              <a:t>1987</a:t>
            </a:r>
            <a:endParaRPr lang="en-US" b="1" dirty="0"/>
          </a:p>
        </p:txBody>
      </p:sp>
      <p:sp>
        <p:nvSpPr>
          <p:cNvPr id="24" name="TextBox 23"/>
          <p:cNvSpPr txBox="1"/>
          <p:nvPr/>
        </p:nvSpPr>
        <p:spPr>
          <a:xfrm>
            <a:off x="999009" y="3364468"/>
            <a:ext cx="1219200" cy="369332"/>
          </a:xfrm>
          <a:prstGeom prst="rect">
            <a:avLst/>
          </a:prstGeom>
          <a:noFill/>
        </p:spPr>
        <p:txBody>
          <a:bodyPr wrap="square" rtlCol="0">
            <a:spAutoFit/>
          </a:bodyPr>
          <a:lstStyle/>
          <a:p>
            <a:pPr algn="ctr"/>
            <a:r>
              <a:rPr lang="en-US" b="1" dirty="0" smtClean="0"/>
              <a:t>1992</a:t>
            </a:r>
            <a:endParaRPr lang="en-US" b="1" dirty="0"/>
          </a:p>
        </p:txBody>
      </p:sp>
      <p:sp>
        <p:nvSpPr>
          <p:cNvPr id="25" name="TextBox 24"/>
          <p:cNvSpPr txBox="1"/>
          <p:nvPr/>
        </p:nvSpPr>
        <p:spPr>
          <a:xfrm>
            <a:off x="3397802" y="3364468"/>
            <a:ext cx="1219200" cy="369332"/>
          </a:xfrm>
          <a:prstGeom prst="rect">
            <a:avLst/>
          </a:prstGeom>
          <a:noFill/>
        </p:spPr>
        <p:txBody>
          <a:bodyPr wrap="square" rtlCol="0">
            <a:spAutoFit/>
          </a:bodyPr>
          <a:lstStyle/>
          <a:p>
            <a:pPr algn="ctr"/>
            <a:r>
              <a:rPr lang="en-US" b="1" dirty="0" smtClean="0"/>
              <a:t>2011</a:t>
            </a:r>
            <a:endParaRPr lang="en-US" b="1" dirty="0"/>
          </a:p>
        </p:txBody>
      </p:sp>
      <p:sp>
        <p:nvSpPr>
          <p:cNvPr id="26" name="TextBox 25"/>
          <p:cNvSpPr txBox="1"/>
          <p:nvPr/>
        </p:nvSpPr>
        <p:spPr>
          <a:xfrm>
            <a:off x="533400" y="5638800"/>
            <a:ext cx="48006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Why would Starbucks </a:t>
            </a:r>
            <a:br>
              <a:rPr lang="en-US" sz="2400" b="1" dirty="0" smtClean="0">
                <a:latin typeface="Helvetica" pitchFamily="34" charset="0"/>
                <a:cs typeface="Helvetica" pitchFamily="34" charset="0"/>
              </a:rPr>
            </a:br>
            <a:r>
              <a:rPr lang="en-US" sz="2400" b="1" dirty="0" smtClean="0">
                <a:latin typeface="Helvetica" pitchFamily="34" charset="0"/>
                <a:cs typeface="Helvetica" pitchFamily="34" charset="0"/>
              </a:rPr>
              <a:t>change it’s logo in 2011?</a:t>
            </a:r>
            <a:endParaRPr lang="en-US" sz="2400" b="1" dirty="0">
              <a:latin typeface="Helvetica" pitchFamily="34" charset="0"/>
              <a:cs typeface="Helvetica" pitchFamily="34" charset="0"/>
            </a:endParaRPr>
          </a:p>
        </p:txBody>
      </p:sp>
      <p:sp>
        <p:nvSpPr>
          <p:cNvPr id="28" name="Rectangle 27"/>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30" name="TextBox 29"/>
          <p:cNvSpPr txBox="1"/>
          <p:nvPr/>
        </p:nvSpPr>
        <p:spPr>
          <a:xfrm>
            <a:off x="1219200" y="0"/>
            <a:ext cx="6705600" cy="830997"/>
          </a:xfrm>
          <a:prstGeom prst="rect">
            <a:avLst/>
          </a:prstGeom>
          <a:noFill/>
        </p:spPr>
        <p:txBody>
          <a:bodyPr wrap="square" rtlCol="0">
            <a:spAutoFit/>
          </a:bodyPr>
          <a:lstStyle/>
          <a:p>
            <a:pPr algn="ctr"/>
            <a:r>
              <a:rPr lang="en-US" sz="2400" b="1" dirty="0" smtClean="0">
                <a:solidFill>
                  <a:schemeClr val="bg1"/>
                </a:solidFill>
                <a:latin typeface="Helvetica" pitchFamily="34" charset="0"/>
                <a:cs typeface="Helvetica" pitchFamily="34" charset="0"/>
              </a:rPr>
              <a:t>Product Positioning, Branding </a:t>
            </a:r>
          </a:p>
          <a:p>
            <a:pPr algn="ctr"/>
            <a:r>
              <a:rPr lang="en-US" sz="2400" b="1" dirty="0" smtClean="0">
                <a:solidFill>
                  <a:schemeClr val="bg1"/>
                </a:solidFill>
                <a:latin typeface="Helvetica" pitchFamily="34" charset="0"/>
                <a:cs typeface="Helvetica" pitchFamily="34" charset="0"/>
              </a:rPr>
              <a:t>and Product Line Strategies</a:t>
            </a:r>
            <a:endParaRPr lang="en-US" sz="2400" b="1" dirty="0">
              <a:solidFill>
                <a:schemeClr val="bg1"/>
              </a:solidFill>
              <a:latin typeface="Helvetica" pitchFamily="34" charset="0"/>
              <a:cs typeface="Helvetica"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8436"/>
            <a:ext cx="6705600" cy="615553"/>
          </a:xfrm>
          <a:prstGeom prst="rect">
            <a:avLst/>
          </a:prstGeom>
          <a:noFill/>
        </p:spPr>
        <p:txBody>
          <a:bodyPr wrap="square" rtlCol="0">
            <a:spAutoFit/>
          </a:bodyPr>
          <a:lstStyle/>
          <a:p>
            <a:pPr algn="ctr"/>
            <a:r>
              <a:rPr lang="en-US" sz="3400" b="1" dirty="0" smtClean="0">
                <a:solidFill>
                  <a:schemeClr val="bg1"/>
                </a:solidFill>
                <a:latin typeface="Helvetica" pitchFamily="34" charset="0"/>
                <a:cs typeface="Helvetica" pitchFamily="34" charset="0"/>
              </a:rPr>
              <a:t>Nike Shoe Positioning</a:t>
            </a:r>
            <a:endParaRPr lang="en-US" sz="34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1029" name="Picture 5"/>
          <p:cNvPicPr>
            <a:picLocks noChangeAspect="1" noChangeArrowheads="1"/>
          </p:cNvPicPr>
          <p:nvPr/>
        </p:nvPicPr>
        <p:blipFill>
          <a:blip r:embed="rId4" cstate="print"/>
          <a:srcRect/>
          <a:stretch>
            <a:fillRect/>
          </a:stretch>
        </p:blipFill>
        <p:spPr bwMode="auto">
          <a:xfrm>
            <a:off x="146726" y="1136650"/>
            <a:ext cx="7778074" cy="3740150"/>
          </a:xfrm>
          <a:prstGeom prst="rect">
            <a:avLst/>
          </a:prstGeom>
          <a:noFill/>
          <a:ln w="9525">
            <a:solidFill>
              <a:schemeClr val="tx1">
                <a:lumMod val="65000"/>
                <a:lumOff val="35000"/>
              </a:schemeClr>
            </a:solidFill>
            <a:miter lim="800000"/>
            <a:headEnd/>
            <a:tailEnd/>
          </a:ln>
        </p:spPr>
      </p:pic>
      <p:pic>
        <p:nvPicPr>
          <p:cNvPr id="14" name="Picture 4"/>
          <p:cNvPicPr>
            <a:picLocks noChangeAspect="1" noChangeArrowheads="1"/>
          </p:cNvPicPr>
          <p:nvPr/>
        </p:nvPicPr>
        <p:blipFill>
          <a:blip r:embed="rId5" cstate="print"/>
          <a:srcRect/>
          <a:stretch>
            <a:fillRect/>
          </a:stretch>
        </p:blipFill>
        <p:spPr bwMode="auto">
          <a:xfrm>
            <a:off x="6963342" y="2971800"/>
            <a:ext cx="1997660" cy="3352800"/>
          </a:xfrm>
          <a:prstGeom prst="rect">
            <a:avLst/>
          </a:prstGeom>
          <a:noFill/>
          <a:ln w="9525">
            <a:solidFill>
              <a:schemeClr val="tx1">
                <a:lumMod val="65000"/>
                <a:lumOff val="35000"/>
              </a:schemeClr>
            </a:solidFill>
            <a:miter lim="800000"/>
            <a:headEnd/>
            <a:tailEnd/>
          </a:ln>
        </p:spPr>
      </p:pic>
      <p:sp>
        <p:nvSpPr>
          <p:cNvPr id="15" name="Rounded Rectangle 14"/>
          <p:cNvSpPr/>
          <p:nvPr/>
        </p:nvSpPr>
        <p:spPr>
          <a:xfrm>
            <a:off x="685800" y="5057472"/>
            <a:ext cx="5486400" cy="1295400"/>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90600" y="5293275"/>
            <a:ext cx="5181600" cy="830997"/>
          </a:xfrm>
          <a:prstGeom prst="rect">
            <a:avLst/>
          </a:prstGeom>
          <a:noFill/>
          <a:ln>
            <a:noFill/>
          </a:ln>
        </p:spPr>
        <p:txBody>
          <a:bodyPr wrap="square" rtlCol="0">
            <a:spAutoFit/>
          </a:bodyPr>
          <a:lstStyle/>
          <a:p>
            <a:r>
              <a:rPr lang="en-US" sz="2400" b="1" dirty="0" smtClean="0">
                <a:latin typeface="Helvetica" pitchFamily="34" charset="0"/>
                <a:cs typeface="Helvetica" pitchFamily="34" charset="0"/>
              </a:rPr>
              <a:t>  Which product features drive </a:t>
            </a:r>
            <a:br>
              <a:rPr lang="en-US" sz="2400" b="1" dirty="0" smtClean="0">
                <a:latin typeface="Helvetica" pitchFamily="34" charset="0"/>
                <a:cs typeface="Helvetica" pitchFamily="34" charset="0"/>
              </a:rPr>
            </a:br>
            <a:r>
              <a:rPr lang="en-US" sz="2400" b="1" dirty="0" smtClean="0">
                <a:latin typeface="Helvetica" pitchFamily="34" charset="0"/>
                <a:cs typeface="Helvetica" pitchFamily="34" charset="0"/>
              </a:rPr>
              <a:t>    interest in this Nike shoe?</a:t>
            </a:r>
            <a:endParaRPr lang="en-US" sz="2400" b="1" dirty="0">
              <a:latin typeface="Helvetica" pitchFamily="34" charset="0"/>
              <a:cs typeface="Helvetica" pitchFamily="34" charset="0"/>
            </a:endParaRPr>
          </a:p>
        </p:txBody>
      </p:sp>
      <p:sp>
        <p:nvSpPr>
          <p:cNvPr id="18" name="Rectangle 17"/>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grpSp>
        <p:nvGrpSpPr>
          <p:cNvPr id="4" name="Group 3"/>
          <p:cNvGrpSpPr/>
          <p:nvPr/>
        </p:nvGrpSpPr>
        <p:grpSpPr>
          <a:xfrm>
            <a:off x="-192660" y="1173601"/>
            <a:ext cx="8915400" cy="5150999"/>
            <a:chOff x="-76200" y="1173601"/>
            <a:chExt cx="8915400" cy="5150999"/>
          </a:xfrm>
        </p:grpSpPr>
        <p:pic>
          <p:nvPicPr>
            <p:cNvPr id="2056" name="Picture 8"/>
            <p:cNvPicPr>
              <a:picLocks noChangeAspect="1" noChangeArrowheads="1"/>
            </p:cNvPicPr>
            <p:nvPr/>
          </p:nvPicPr>
          <p:blipFill>
            <a:blip r:embed="rId4" cstate="print"/>
            <a:srcRect/>
            <a:stretch>
              <a:fillRect/>
            </a:stretch>
          </p:blipFill>
          <p:spPr bwMode="auto">
            <a:xfrm>
              <a:off x="533400" y="1173601"/>
              <a:ext cx="8305800" cy="5150999"/>
            </a:xfrm>
            <a:prstGeom prst="rect">
              <a:avLst/>
            </a:prstGeom>
            <a:noFill/>
            <a:ln w="9525">
              <a:noFill/>
              <a:miter lim="800000"/>
              <a:headEnd/>
              <a:tailEnd/>
            </a:ln>
          </p:spPr>
        </p:pic>
        <p:pic>
          <p:nvPicPr>
            <p:cNvPr id="19" name="Picture 4"/>
            <p:cNvPicPr>
              <a:picLocks noChangeAspect="1" noChangeArrowheads="1"/>
            </p:cNvPicPr>
            <p:nvPr/>
          </p:nvPicPr>
          <p:blipFill>
            <a:blip r:embed="rId5" cstate="print"/>
            <a:srcRect/>
            <a:stretch>
              <a:fillRect/>
            </a:stretch>
          </p:blipFill>
          <p:spPr bwMode="auto">
            <a:xfrm>
              <a:off x="6729506" y="3169799"/>
              <a:ext cx="1881094" cy="1347413"/>
            </a:xfrm>
            <a:prstGeom prst="rect">
              <a:avLst/>
            </a:prstGeom>
            <a:noFill/>
            <a:ln w="9525">
              <a:noFill/>
              <a:miter lim="800000"/>
              <a:headEnd/>
              <a:tailEnd/>
            </a:ln>
          </p:spPr>
        </p:pic>
        <p:pic>
          <p:nvPicPr>
            <p:cNvPr id="20" name="Picture 5"/>
            <p:cNvPicPr>
              <a:picLocks noChangeAspect="1" noChangeArrowheads="1"/>
            </p:cNvPicPr>
            <p:nvPr/>
          </p:nvPicPr>
          <p:blipFill>
            <a:blip r:embed="rId6" cstate="print"/>
            <a:srcRect/>
            <a:stretch>
              <a:fillRect/>
            </a:stretch>
          </p:blipFill>
          <p:spPr bwMode="auto">
            <a:xfrm>
              <a:off x="2905760" y="4236599"/>
              <a:ext cx="1666240" cy="1295400"/>
            </a:xfrm>
            <a:prstGeom prst="rect">
              <a:avLst/>
            </a:prstGeom>
            <a:noFill/>
            <a:ln w="9525">
              <a:noFill/>
              <a:miter lim="800000"/>
              <a:headEnd/>
              <a:tailEnd/>
            </a:ln>
          </p:spPr>
        </p:pic>
        <p:pic>
          <p:nvPicPr>
            <p:cNvPr id="21" name="Picture 6"/>
            <p:cNvPicPr>
              <a:picLocks noChangeAspect="1" noChangeArrowheads="1"/>
            </p:cNvPicPr>
            <p:nvPr/>
          </p:nvPicPr>
          <p:blipFill>
            <a:blip r:embed="rId7" cstate="print"/>
            <a:srcRect/>
            <a:stretch>
              <a:fillRect/>
            </a:stretch>
          </p:blipFill>
          <p:spPr bwMode="auto">
            <a:xfrm>
              <a:off x="4800600" y="4236599"/>
              <a:ext cx="1676400" cy="1295400"/>
            </a:xfrm>
            <a:prstGeom prst="rect">
              <a:avLst/>
            </a:prstGeom>
            <a:noFill/>
            <a:ln w="9525">
              <a:noFill/>
              <a:miter lim="800000"/>
              <a:headEnd/>
              <a:tailEnd/>
            </a:ln>
          </p:spPr>
        </p:pic>
        <p:pic>
          <p:nvPicPr>
            <p:cNvPr id="22" name="Picture 7"/>
            <p:cNvPicPr>
              <a:picLocks noChangeAspect="1" noChangeArrowheads="1"/>
            </p:cNvPicPr>
            <p:nvPr/>
          </p:nvPicPr>
          <p:blipFill>
            <a:blip r:embed="rId8" cstate="print"/>
            <a:srcRect/>
            <a:stretch>
              <a:fillRect/>
            </a:stretch>
          </p:blipFill>
          <p:spPr bwMode="auto">
            <a:xfrm>
              <a:off x="1066800" y="2636398"/>
              <a:ext cx="1676400" cy="1219201"/>
            </a:xfrm>
            <a:prstGeom prst="rect">
              <a:avLst/>
            </a:prstGeom>
            <a:noFill/>
            <a:ln w="9525">
              <a:noFill/>
              <a:miter lim="800000"/>
              <a:headEnd/>
              <a:tailEnd/>
            </a:ln>
          </p:spPr>
        </p:pic>
        <p:sp>
          <p:nvSpPr>
            <p:cNvPr id="15" name="TextBox 14"/>
            <p:cNvSpPr txBox="1"/>
            <p:nvPr/>
          </p:nvSpPr>
          <p:spPr>
            <a:xfrm>
              <a:off x="-76200" y="1226403"/>
              <a:ext cx="79248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What is the logic behind GE’s </a:t>
              </a:r>
              <a:br>
                <a:rPr lang="en-US" sz="2400" b="1" dirty="0" smtClean="0">
                  <a:latin typeface="Helvetica" pitchFamily="34" charset="0"/>
                  <a:cs typeface="Helvetica" pitchFamily="34" charset="0"/>
                </a:rPr>
              </a:br>
              <a:r>
                <a:rPr lang="en-US" sz="2400" b="1" dirty="0" smtClean="0">
                  <a:latin typeface="Helvetica" pitchFamily="34" charset="0"/>
                  <a:cs typeface="Helvetica" pitchFamily="34" charset="0"/>
                </a:rPr>
                <a:t>Product Line Strategy?</a:t>
              </a:r>
              <a:endParaRPr lang="en-US" sz="2400" b="1" dirty="0">
                <a:latin typeface="Helvetica" pitchFamily="34" charset="0"/>
                <a:cs typeface="Helvetica" pitchFamily="34" charset="0"/>
              </a:endParaRPr>
            </a:p>
          </p:txBody>
        </p:sp>
      </p:grpSp>
      <p:sp>
        <p:nvSpPr>
          <p:cNvPr id="18" name="Rectangle 17"/>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3" name="TextBox 2"/>
          <p:cNvSpPr txBox="1"/>
          <p:nvPr/>
        </p:nvSpPr>
        <p:spPr>
          <a:xfrm>
            <a:off x="1219200" y="-51689"/>
            <a:ext cx="6705600" cy="954107"/>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GE Appliance Product Line</a:t>
            </a:r>
          </a:p>
          <a:p>
            <a:pPr algn="ctr"/>
            <a:r>
              <a:rPr lang="en-US" sz="2800" b="1" dirty="0" smtClean="0">
                <a:solidFill>
                  <a:schemeClr val="bg1"/>
                </a:solidFill>
                <a:latin typeface="Helvetica" pitchFamily="34" charset="0"/>
                <a:cs typeface="Helvetica" pitchFamily="34" charset="0"/>
              </a:rPr>
              <a:t>Positioning Strategy</a:t>
            </a:r>
            <a:endParaRPr lang="en-US" sz="2800" b="1" dirty="0">
              <a:solidFill>
                <a:schemeClr val="bg1"/>
              </a:solidFill>
              <a:latin typeface="Helvetica" pitchFamily="34" charset="0"/>
              <a:cs typeface="Helvetica"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Nordstrom Service Quality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152400" y="4800600"/>
            <a:ext cx="8686800" cy="1631216"/>
          </a:xfrm>
          <a:prstGeom prst="rect">
            <a:avLst/>
          </a:prstGeom>
          <a:noFill/>
        </p:spPr>
        <p:txBody>
          <a:bodyPr wrap="square" rtlCol="0">
            <a:spAutoFit/>
          </a:bodyPr>
          <a:lstStyle/>
          <a:p>
            <a:r>
              <a:rPr lang="en-US" sz="2000" dirty="0" smtClean="0">
                <a:latin typeface="Helvetica" pitchFamily="34" charset="0"/>
                <a:cs typeface="Helvetica" pitchFamily="34" charset="0"/>
              </a:rPr>
              <a:t>Every register at Nordstrom stores has pen and paper for customers to share their stories. Every morning before each store opens, Nordstrom employees gather in the main lobby for the store manager to share some of the best stories from the previous day and reward the employees in those stories. </a:t>
            </a:r>
            <a:endParaRPr lang="en-US" sz="2000" dirty="0">
              <a:latin typeface="Helvetica" pitchFamily="34" charset="0"/>
              <a:cs typeface="Helvetica"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1428152" y="1139436"/>
            <a:ext cx="7559128" cy="3602784"/>
          </a:xfrm>
          <a:prstGeom prst="rect">
            <a:avLst/>
          </a:prstGeom>
          <a:noFill/>
          <a:ln w="9525">
            <a:solidFill>
              <a:schemeClr val="tx1">
                <a:lumMod val="65000"/>
                <a:lumOff val="35000"/>
              </a:schemeClr>
            </a:solid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140121" y="2743200"/>
            <a:ext cx="1191219" cy="1981201"/>
          </a:xfrm>
          <a:prstGeom prst="rect">
            <a:avLst/>
          </a:prstGeom>
          <a:noFill/>
          <a:ln w="9525">
            <a:solidFill>
              <a:schemeClr val="tx1">
                <a:lumMod val="65000"/>
                <a:lumOff val="35000"/>
              </a:schemeClr>
            </a:solidFill>
            <a:miter lim="800000"/>
            <a:headEnd/>
            <a:tailEnd/>
          </a:ln>
        </p:spPr>
      </p:pic>
      <p:sp>
        <p:nvSpPr>
          <p:cNvPr id="14" name="TextBox 13"/>
          <p:cNvSpPr txBox="1"/>
          <p:nvPr/>
        </p:nvSpPr>
        <p:spPr>
          <a:xfrm>
            <a:off x="112140" y="1097340"/>
            <a:ext cx="1219200" cy="1569660"/>
          </a:xfrm>
          <a:prstGeom prst="rect">
            <a:avLst/>
          </a:prstGeom>
          <a:noFill/>
          <a:ln>
            <a:solidFill>
              <a:schemeClr val="tx1">
                <a:lumMod val="65000"/>
                <a:lumOff val="35000"/>
              </a:schemeClr>
            </a:solidFill>
          </a:ln>
        </p:spPr>
        <p:txBody>
          <a:bodyPr wrap="square" rtlCol="0">
            <a:spAutoFit/>
          </a:bodyPr>
          <a:lstStyle/>
          <a:p>
            <a:r>
              <a:rPr lang="en-US" sz="1600" b="1" dirty="0" smtClean="0"/>
              <a:t>Customer service </a:t>
            </a:r>
            <a:r>
              <a:rPr lang="en-US" sz="1600" dirty="0" smtClean="0"/>
              <a:t>has become synonymous with </a:t>
            </a:r>
            <a:r>
              <a:rPr lang="en-US" sz="1600" b="1" dirty="0" smtClean="0"/>
              <a:t>Nordstrom</a:t>
            </a:r>
            <a:endParaRPr lang="en-US" sz="1600" b="1" dirty="0"/>
          </a:p>
        </p:txBody>
      </p:sp>
      <p:sp>
        <p:nvSpPr>
          <p:cNvPr id="15" name="Rectangle 14"/>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00300" y="1600200"/>
            <a:ext cx="4343400" cy="2554545"/>
          </a:xfrm>
          <a:prstGeom prst="rect">
            <a:avLst/>
          </a:prstGeom>
          <a:solidFill>
            <a:schemeClr val="tx1">
              <a:lumMod val="65000"/>
              <a:lumOff val="35000"/>
            </a:schemeClr>
          </a:solidFill>
        </p:spPr>
        <p:txBody>
          <a:bodyPr wrap="square" rtlCol="0">
            <a:spAutoFit/>
          </a:bodyPr>
          <a:lstStyle/>
          <a:p>
            <a:pPr algn="ctr"/>
            <a:endParaRPr lang="en-US" sz="3200" b="1" dirty="0" smtClean="0">
              <a:solidFill>
                <a:schemeClr val="bg1"/>
              </a:solidFill>
              <a:latin typeface="Helvetica" pitchFamily="34" charset="0"/>
              <a:cs typeface="Helvetica" pitchFamily="34" charset="0"/>
            </a:endParaRPr>
          </a:p>
          <a:p>
            <a:pPr algn="ctr"/>
            <a:r>
              <a:rPr lang="en-US" sz="3200" b="1" dirty="0" smtClean="0">
                <a:solidFill>
                  <a:schemeClr val="bg1"/>
                </a:solidFill>
                <a:latin typeface="Helvetica" pitchFamily="34" charset="0"/>
                <a:cs typeface="Helvetica" pitchFamily="34" charset="0"/>
              </a:rPr>
              <a:t>Branding &amp; Brand </a:t>
            </a:r>
          </a:p>
          <a:p>
            <a:pPr algn="ctr"/>
            <a:r>
              <a:rPr lang="en-US" sz="3200" b="1" dirty="0" smtClean="0">
                <a:solidFill>
                  <a:schemeClr val="bg1"/>
                </a:solidFill>
                <a:latin typeface="Helvetica" pitchFamily="34" charset="0"/>
                <a:cs typeface="Helvetica" pitchFamily="34" charset="0"/>
              </a:rPr>
              <a:t>Management Strategies</a:t>
            </a:r>
          </a:p>
          <a:p>
            <a:pPr algn="ctr"/>
            <a:endParaRPr lang="en-US" sz="3200" b="1" dirty="0">
              <a:solidFill>
                <a:schemeClr val="bg1"/>
              </a:solidFill>
              <a:latin typeface="Helvetica" pitchFamily="34" charset="0"/>
              <a:cs typeface="Helvetica" pitchFamily="34" charset="0"/>
            </a:endParaRPr>
          </a:p>
        </p:txBody>
      </p:sp>
      <p:sp>
        <p:nvSpPr>
          <p:cNvPr id="9" name="TextBox 8"/>
          <p:cNvSpPr txBox="1"/>
          <p:nvPr/>
        </p:nvSpPr>
        <p:spPr>
          <a:xfrm>
            <a:off x="1371600" y="4572000"/>
            <a:ext cx="6400800" cy="1477328"/>
          </a:xfrm>
          <a:prstGeom prst="rect">
            <a:avLst/>
          </a:prstGeom>
          <a:noFill/>
        </p:spPr>
        <p:txBody>
          <a:bodyPr wrap="square" rtlCol="0">
            <a:spAutoFit/>
          </a:bodyPr>
          <a:lstStyle/>
          <a:p>
            <a:pPr algn="ctr"/>
            <a:r>
              <a:rPr lang="en-US" sz="3000" dirty="0" smtClean="0">
                <a:latin typeface="Helvetica" pitchFamily="34" charset="0"/>
                <a:cs typeface="Helvetica" pitchFamily="34" charset="0"/>
              </a:rPr>
              <a:t>In this section we will focus on different approaches to branding products and product lines.</a:t>
            </a:r>
          </a:p>
        </p:txBody>
      </p:sp>
      <p:pic>
        <p:nvPicPr>
          <p:cNvPr id="10" name="Picture 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46050"/>
            <a:ext cx="1301896" cy="692150"/>
          </a:xfrm>
          <a:prstGeom prst="rect">
            <a:avLst/>
          </a:prstGeom>
          <a:noFill/>
          <a:ln w="9525">
            <a:noFill/>
            <a:miter lim="800000"/>
            <a:headEnd/>
            <a:tailEnd/>
          </a:ln>
        </p:spPr>
      </p:pic>
      <p:sp>
        <p:nvSpPr>
          <p:cNvPr id="11" name="TextBox 10"/>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6" name="TextBox 15"/>
          <p:cNvSpPr txBox="1"/>
          <p:nvPr/>
        </p:nvSpPr>
        <p:spPr>
          <a:xfrm>
            <a:off x="1219200" y="0"/>
            <a:ext cx="6705600" cy="830997"/>
          </a:xfrm>
          <a:prstGeom prst="rect">
            <a:avLst/>
          </a:prstGeom>
          <a:noFill/>
        </p:spPr>
        <p:txBody>
          <a:bodyPr wrap="square" rtlCol="0">
            <a:spAutoFit/>
          </a:bodyPr>
          <a:lstStyle/>
          <a:p>
            <a:pPr algn="ctr"/>
            <a:r>
              <a:rPr lang="en-US" sz="2400" b="1" dirty="0" smtClean="0">
                <a:solidFill>
                  <a:schemeClr val="bg1"/>
                </a:solidFill>
                <a:latin typeface="Helvetica" pitchFamily="34" charset="0"/>
                <a:cs typeface="Helvetica" pitchFamily="34" charset="0"/>
              </a:rPr>
              <a:t>Product Positioning, Branding </a:t>
            </a:r>
          </a:p>
          <a:p>
            <a:pPr algn="ctr"/>
            <a:r>
              <a:rPr lang="en-US" sz="2400" b="1" dirty="0" smtClean="0">
                <a:solidFill>
                  <a:schemeClr val="bg1"/>
                </a:solidFill>
                <a:latin typeface="Helvetica" pitchFamily="34" charset="0"/>
                <a:cs typeface="Helvetica" pitchFamily="34" charset="0"/>
              </a:rPr>
              <a:t>and Product Line Strategies</a:t>
            </a:r>
            <a:endParaRPr lang="en-US" sz="2400" b="1" dirty="0">
              <a:solidFill>
                <a:schemeClr val="bg1"/>
              </a:solidFill>
              <a:latin typeface="Helvetica" pitchFamily="34" charset="0"/>
              <a:cs typeface="Helvetica" pitchFamily="34" charset="0"/>
            </a:endParaRPr>
          </a:p>
        </p:txBody>
      </p:sp>
      <p:sp>
        <p:nvSpPr>
          <p:cNvPr id="15" name="Rectangle 14"/>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40071"/>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Branding Strategies</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4098" name="Picture 2"/>
          <p:cNvPicPr>
            <a:picLocks noChangeAspect="1" noChangeArrowheads="1"/>
          </p:cNvPicPr>
          <p:nvPr/>
        </p:nvPicPr>
        <p:blipFill>
          <a:blip r:embed="rId4" cstate="print"/>
          <a:srcRect/>
          <a:stretch>
            <a:fillRect/>
          </a:stretch>
        </p:blipFill>
        <p:spPr bwMode="auto">
          <a:xfrm>
            <a:off x="142709" y="1103787"/>
            <a:ext cx="8858583" cy="3190875"/>
          </a:xfrm>
          <a:prstGeom prst="rect">
            <a:avLst/>
          </a:prstGeom>
          <a:noFill/>
          <a:ln w="9525">
            <a:solidFill>
              <a:schemeClr val="tx1">
                <a:lumMod val="65000"/>
                <a:lumOff val="35000"/>
              </a:schemeClr>
            </a:solidFill>
            <a:miter lim="800000"/>
            <a:headEnd/>
            <a:tailEnd/>
          </a:ln>
        </p:spPr>
      </p:pic>
      <p:pic>
        <p:nvPicPr>
          <p:cNvPr id="4099" name="Picture 3"/>
          <p:cNvPicPr>
            <a:picLocks noChangeAspect="1" noChangeArrowheads="1"/>
          </p:cNvPicPr>
          <p:nvPr/>
        </p:nvPicPr>
        <p:blipFill rotWithShape="1">
          <a:blip r:embed="rId5" cstate="print"/>
          <a:srcRect l="3075" r="1"/>
          <a:stretch/>
        </p:blipFill>
        <p:spPr bwMode="auto">
          <a:xfrm>
            <a:off x="1709208" y="4572000"/>
            <a:ext cx="1033992" cy="571619"/>
          </a:xfrm>
          <a:prstGeom prst="rect">
            <a:avLst/>
          </a:prstGeom>
          <a:noFill/>
          <a:ln w="9525">
            <a:noFill/>
            <a:miter lim="800000"/>
            <a:headEnd/>
            <a:tailEnd/>
          </a:ln>
        </p:spPr>
      </p:pic>
      <p:pic>
        <p:nvPicPr>
          <p:cNvPr id="4100" name="Picture 4"/>
          <p:cNvPicPr>
            <a:picLocks noChangeAspect="1" noChangeArrowheads="1"/>
          </p:cNvPicPr>
          <p:nvPr/>
        </p:nvPicPr>
        <p:blipFill rotWithShape="1">
          <a:blip r:embed="rId6" cstate="print"/>
          <a:srcRect l="2381"/>
          <a:stretch/>
        </p:blipFill>
        <p:spPr bwMode="auto">
          <a:xfrm>
            <a:off x="254000" y="4460803"/>
            <a:ext cx="1041400" cy="1177997"/>
          </a:xfrm>
          <a:prstGeom prst="rect">
            <a:avLst/>
          </a:prstGeom>
          <a:noFill/>
          <a:ln w="9525">
            <a:noFill/>
            <a:miter lim="800000"/>
            <a:headEnd/>
            <a:tailEnd/>
          </a:ln>
        </p:spPr>
      </p:pic>
      <p:pic>
        <p:nvPicPr>
          <p:cNvPr id="4101" name="Picture 5"/>
          <p:cNvPicPr>
            <a:picLocks noChangeAspect="1" noChangeArrowheads="1"/>
          </p:cNvPicPr>
          <p:nvPr/>
        </p:nvPicPr>
        <p:blipFill>
          <a:blip r:embed="rId7" cstate="print"/>
          <a:srcRect/>
          <a:stretch>
            <a:fillRect/>
          </a:stretch>
        </p:blipFill>
        <p:spPr bwMode="auto">
          <a:xfrm>
            <a:off x="2362200" y="5105400"/>
            <a:ext cx="1295400" cy="1326994"/>
          </a:xfrm>
          <a:prstGeom prst="rect">
            <a:avLst/>
          </a:prstGeom>
          <a:noFill/>
          <a:ln w="9525">
            <a:noFill/>
            <a:miter lim="800000"/>
            <a:headEnd/>
            <a:tailEnd/>
          </a:ln>
        </p:spPr>
      </p:pic>
      <p:pic>
        <p:nvPicPr>
          <p:cNvPr id="4102" name="Picture 6"/>
          <p:cNvPicPr>
            <a:picLocks noChangeAspect="1" noChangeArrowheads="1"/>
          </p:cNvPicPr>
          <p:nvPr/>
        </p:nvPicPr>
        <p:blipFill>
          <a:blip r:embed="rId8" cstate="print"/>
          <a:srcRect/>
          <a:stretch>
            <a:fillRect/>
          </a:stretch>
        </p:blipFill>
        <p:spPr bwMode="auto">
          <a:xfrm>
            <a:off x="6406116" y="5602854"/>
            <a:ext cx="1594884" cy="914400"/>
          </a:xfrm>
          <a:prstGeom prst="rect">
            <a:avLst/>
          </a:prstGeom>
          <a:noFill/>
          <a:ln w="9525">
            <a:noFill/>
            <a:miter lim="800000"/>
            <a:headEnd/>
            <a:tailEnd/>
          </a:ln>
        </p:spPr>
      </p:pic>
      <p:pic>
        <p:nvPicPr>
          <p:cNvPr id="4103" name="Picture 7"/>
          <p:cNvPicPr>
            <a:picLocks noChangeAspect="1" noChangeArrowheads="1"/>
          </p:cNvPicPr>
          <p:nvPr/>
        </p:nvPicPr>
        <p:blipFill>
          <a:blip r:embed="rId9" cstate="print"/>
          <a:srcRect/>
          <a:stretch>
            <a:fillRect/>
          </a:stretch>
        </p:blipFill>
        <p:spPr bwMode="auto">
          <a:xfrm>
            <a:off x="7620000" y="4495800"/>
            <a:ext cx="1371600" cy="1377512"/>
          </a:xfrm>
          <a:prstGeom prst="rect">
            <a:avLst/>
          </a:prstGeom>
          <a:noFill/>
          <a:ln w="9525">
            <a:noFill/>
            <a:miter lim="800000"/>
            <a:headEnd/>
            <a:tailEnd/>
          </a:ln>
        </p:spPr>
      </p:pic>
      <p:pic>
        <p:nvPicPr>
          <p:cNvPr id="4104" name="Picture 8"/>
          <p:cNvPicPr>
            <a:picLocks noChangeAspect="1" noChangeArrowheads="1"/>
          </p:cNvPicPr>
          <p:nvPr/>
        </p:nvPicPr>
        <p:blipFill>
          <a:blip r:embed="rId10" cstate="print"/>
          <a:srcRect/>
          <a:stretch>
            <a:fillRect/>
          </a:stretch>
        </p:blipFill>
        <p:spPr bwMode="auto">
          <a:xfrm>
            <a:off x="3124200" y="4391539"/>
            <a:ext cx="1752600" cy="790061"/>
          </a:xfrm>
          <a:prstGeom prst="rect">
            <a:avLst/>
          </a:prstGeom>
          <a:noFill/>
          <a:ln w="9525">
            <a:noFill/>
            <a:miter lim="800000"/>
            <a:headEnd/>
            <a:tailEnd/>
          </a:ln>
        </p:spPr>
      </p:pic>
      <p:pic>
        <p:nvPicPr>
          <p:cNvPr id="4105" name="Picture 9"/>
          <p:cNvPicPr>
            <a:picLocks noChangeAspect="1" noChangeArrowheads="1"/>
          </p:cNvPicPr>
          <p:nvPr/>
        </p:nvPicPr>
        <p:blipFill>
          <a:blip r:embed="rId11" cstate="print"/>
          <a:srcRect/>
          <a:stretch>
            <a:fillRect/>
          </a:stretch>
        </p:blipFill>
        <p:spPr bwMode="auto">
          <a:xfrm>
            <a:off x="304800" y="5775158"/>
            <a:ext cx="1905000" cy="701842"/>
          </a:xfrm>
          <a:prstGeom prst="rect">
            <a:avLst/>
          </a:prstGeom>
          <a:noFill/>
          <a:ln w="9525">
            <a:noFill/>
            <a:miter lim="800000"/>
            <a:headEnd/>
            <a:tailEnd/>
          </a:ln>
        </p:spPr>
      </p:pic>
      <p:pic>
        <p:nvPicPr>
          <p:cNvPr id="4106" name="Picture 10"/>
          <p:cNvPicPr>
            <a:picLocks noChangeAspect="1" noChangeArrowheads="1"/>
          </p:cNvPicPr>
          <p:nvPr/>
        </p:nvPicPr>
        <p:blipFill>
          <a:blip r:embed="rId12" cstate="print"/>
          <a:srcRect/>
          <a:stretch>
            <a:fillRect/>
          </a:stretch>
        </p:blipFill>
        <p:spPr bwMode="auto">
          <a:xfrm>
            <a:off x="5516762" y="4396071"/>
            <a:ext cx="1798438" cy="1242729"/>
          </a:xfrm>
          <a:prstGeom prst="rect">
            <a:avLst/>
          </a:prstGeom>
          <a:noFill/>
          <a:ln w="9525">
            <a:noFill/>
            <a:miter lim="800000"/>
            <a:headEnd/>
            <a:tailEnd/>
          </a:ln>
        </p:spPr>
      </p:pic>
      <p:sp>
        <p:nvSpPr>
          <p:cNvPr id="19" name="TextBox 18"/>
          <p:cNvSpPr txBox="1"/>
          <p:nvPr/>
        </p:nvSpPr>
        <p:spPr>
          <a:xfrm>
            <a:off x="5486400" y="4309646"/>
            <a:ext cx="1905000" cy="338554"/>
          </a:xfrm>
          <a:prstGeom prst="rect">
            <a:avLst/>
          </a:prstGeom>
          <a:noFill/>
        </p:spPr>
        <p:txBody>
          <a:bodyPr wrap="square" rtlCol="0">
            <a:spAutoFit/>
          </a:bodyPr>
          <a:lstStyle/>
          <a:p>
            <a:r>
              <a:rPr lang="en-US" sz="1600" b="1" dirty="0" smtClean="0"/>
              <a:t>Cessna Citation CJ1+</a:t>
            </a:r>
            <a:endParaRPr lang="en-US" sz="1600" b="1" dirty="0"/>
          </a:p>
        </p:txBody>
      </p:sp>
      <p:pic>
        <p:nvPicPr>
          <p:cNvPr id="4107" name="Picture 11"/>
          <p:cNvPicPr>
            <a:picLocks noChangeAspect="1" noChangeArrowheads="1"/>
          </p:cNvPicPr>
          <p:nvPr/>
        </p:nvPicPr>
        <p:blipFill>
          <a:blip r:embed="rId13" cstate="print"/>
          <a:srcRect/>
          <a:stretch>
            <a:fillRect/>
          </a:stretch>
        </p:blipFill>
        <p:spPr bwMode="auto">
          <a:xfrm>
            <a:off x="3886200" y="5669529"/>
            <a:ext cx="2057400" cy="771525"/>
          </a:xfrm>
          <a:prstGeom prst="rect">
            <a:avLst/>
          </a:prstGeom>
          <a:noFill/>
          <a:ln w="9525">
            <a:noFill/>
            <a:miter lim="800000"/>
            <a:headEnd/>
            <a:tailEnd/>
          </a:ln>
        </p:spPr>
      </p:pic>
      <p:sp>
        <p:nvSpPr>
          <p:cNvPr id="20" name="Rectangle 19"/>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23220"/>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Company Name – Product Name</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685800" y="5464314"/>
            <a:ext cx="79248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The new logo frees Starbucks from a pure coffee brand and allows for other products to evolve under the new brand logo.</a:t>
            </a:r>
            <a:endParaRPr lang="en-US" sz="2000" b="1" dirty="0">
              <a:latin typeface="Helvetica" pitchFamily="34" charset="0"/>
              <a:cs typeface="Helvetica" pitchFamily="34" charset="0"/>
            </a:endParaRPr>
          </a:p>
        </p:txBody>
      </p:sp>
      <p:pic>
        <p:nvPicPr>
          <p:cNvPr id="5122" name="Picture 2"/>
          <p:cNvPicPr>
            <a:picLocks noChangeAspect="1" noChangeArrowheads="1"/>
          </p:cNvPicPr>
          <p:nvPr/>
        </p:nvPicPr>
        <p:blipFill>
          <a:blip r:embed="rId4" cstate="print"/>
          <a:srcRect/>
          <a:stretch>
            <a:fillRect/>
          </a:stretch>
        </p:blipFill>
        <p:spPr bwMode="auto">
          <a:xfrm>
            <a:off x="781050" y="990600"/>
            <a:ext cx="7581900" cy="5457825"/>
          </a:xfrm>
          <a:prstGeom prst="rect">
            <a:avLst/>
          </a:prstGeom>
          <a:noFill/>
          <a:ln w="9525">
            <a:solidFill>
              <a:schemeClr val="tx1">
                <a:lumMod val="65000"/>
                <a:lumOff val="35000"/>
              </a:schemeClr>
            </a:solidFill>
            <a:miter lim="800000"/>
            <a:headEnd/>
            <a:tailEnd/>
          </a:ln>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Toyota Brand Strategy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609600" y="5715000"/>
            <a:ext cx="7924800" cy="523220"/>
          </a:xfrm>
          <a:prstGeom prst="rect">
            <a:avLst/>
          </a:prstGeom>
          <a:noFill/>
        </p:spPr>
        <p:txBody>
          <a:bodyPr wrap="square" rtlCol="0">
            <a:spAutoFit/>
          </a:bodyPr>
          <a:lstStyle/>
          <a:p>
            <a:pPr algn="ctr"/>
            <a:r>
              <a:rPr lang="en-US" sz="2800" b="1" dirty="0" smtClean="0">
                <a:latin typeface="Helvetica" pitchFamily="34" charset="0"/>
                <a:cs typeface="Helvetica" pitchFamily="34" charset="0"/>
              </a:rPr>
              <a:t>Why did Toyota introduce the Lexus brand?</a:t>
            </a:r>
            <a:endParaRPr lang="en-US" sz="2800" b="1" dirty="0">
              <a:latin typeface="Helvetica" pitchFamily="34" charset="0"/>
              <a:cs typeface="Helvetica" pitchFamily="34" charset="0"/>
            </a:endParaRPr>
          </a:p>
        </p:txBody>
      </p:sp>
      <p:pic>
        <p:nvPicPr>
          <p:cNvPr id="6146" name="Picture 2"/>
          <p:cNvPicPr>
            <a:picLocks noChangeAspect="1" noChangeArrowheads="1"/>
          </p:cNvPicPr>
          <p:nvPr/>
        </p:nvPicPr>
        <p:blipFill>
          <a:blip r:embed="rId4" cstate="print"/>
          <a:srcRect/>
          <a:stretch>
            <a:fillRect/>
          </a:stretch>
        </p:blipFill>
        <p:spPr bwMode="auto">
          <a:xfrm>
            <a:off x="165223" y="1114425"/>
            <a:ext cx="8813554" cy="4295775"/>
          </a:xfrm>
          <a:prstGeom prst="rect">
            <a:avLst/>
          </a:prstGeom>
          <a:noFill/>
          <a:ln w="9525">
            <a:solidFill>
              <a:schemeClr val="tx1">
                <a:lumMod val="65000"/>
                <a:lumOff val="35000"/>
              </a:schemeClr>
            </a:solidFill>
            <a:miter lim="800000"/>
            <a:headEnd/>
            <a:tailEnd/>
          </a:ln>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Textron’s Branding Strategy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609600" y="6015335"/>
            <a:ext cx="7924800" cy="461665"/>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What is Textron’s branding strategy? </a:t>
            </a:r>
            <a:endParaRPr lang="en-US" sz="2400" b="1" dirty="0">
              <a:latin typeface="Helvetica" pitchFamily="34" charset="0"/>
              <a:cs typeface="Helvetica" pitchFamily="34" charset="0"/>
            </a:endParaRPr>
          </a:p>
        </p:txBody>
      </p:sp>
      <p:pic>
        <p:nvPicPr>
          <p:cNvPr id="7170" name="Picture 2"/>
          <p:cNvPicPr>
            <a:picLocks noChangeAspect="1" noChangeArrowheads="1"/>
          </p:cNvPicPr>
          <p:nvPr/>
        </p:nvPicPr>
        <p:blipFill>
          <a:blip r:embed="rId4" cstate="print"/>
          <a:srcRect/>
          <a:stretch>
            <a:fillRect/>
          </a:stretch>
        </p:blipFill>
        <p:spPr bwMode="auto">
          <a:xfrm>
            <a:off x="266700" y="1115682"/>
            <a:ext cx="8610600" cy="4851882"/>
          </a:xfrm>
          <a:prstGeom prst="rect">
            <a:avLst/>
          </a:prstGeom>
          <a:noFill/>
          <a:ln w="9525">
            <a:solidFill>
              <a:schemeClr val="tx1">
                <a:lumMod val="65000"/>
                <a:lumOff val="35000"/>
              </a:schemeClr>
            </a:solidFill>
            <a:miter lim="800000"/>
            <a:headEnd/>
            <a:tailEnd/>
          </a:ln>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4989"/>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P &amp; G’s Branding Strategy </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8194" name="Picture 2"/>
          <p:cNvPicPr>
            <a:picLocks noChangeAspect="1" noChangeArrowheads="1"/>
          </p:cNvPicPr>
          <p:nvPr/>
        </p:nvPicPr>
        <p:blipFill>
          <a:blip r:embed="rId4" cstate="print"/>
          <a:srcRect/>
          <a:stretch>
            <a:fillRect/>
          </a:stretch>
        </p:blipFill>
        <p:spPr bwMode="auto">
          <a:xfrm>
            <a:off x="273844" y="1116882"/>
            <a:ext cx="8596313" cy="4838700"/>
          </a:xfrm>
          <a:prstGeom prst="rect">
            <a:avLst/>
          </a:prstGeom>
          <a:noFill/>
          <a:ln w="9525">
            <a:noFill/>
            <a:miter lim="800000"/>
            <a:headEnd/>
            <a:tailEnd/>
          </a:ln>
        </p:spPr>
      </p:pic>
      <p:sp>
        <p:nvSpPr>
          <p:cNvPr id="11" name="TextBox 10"/>
          <p:cNvSpPr txBox="1"/>
          <p:nvPr/>
        </p:nvSpPr>
        <p:spPr>
          <a:xfrm>
            <a:off x="609600" y="6007818"/>
            <a:ext cx="7924800" cy="461665"/>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What is P&amp;G’s Detergent branding strategy? </a:t>
            </a:r>
            <a:endParaRPr lang="en-US" sz="2400" b="1" dirty="0">
              <a:latin typeface="Helvetica" pitchFamily="34" charset="0"/>
              <a:cs typeface="Helvetica" pitchFamily="34" charset="0"/>
            </a:endParaRPr>
          </a:p>
        </p:txBody>
      </p: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1025"/>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Brand Name Strategies</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9218" name="Picture 2"/>
          <p:cNvPicPr>
            <a:picLocks noChangeAspect="1" noChangeArrowheads="1"/>
          </p:cNvPicPr>
          <p:nvPr/>
        </p:nvPicPr>
        <p:blipFill>
          <a:blip r:embed="rId4" cstate="print"/>
          <a:srcRect/>
          <a:stretch>
            <a:fillRect/>
          </a:stretch>
        </p:blipFill>
        <p:spPr bwMode="auto">
          <a:xfrm>
            <a:off x="193316" y="1186317"/>
            <a:ext cx="8757368" cy="2543175"/>
          </a:xfrm>
          <a:prstGeom prst="rect">
            <a:avLst/>
          </a:prstGeom>
          <a:noFill/>
          <a:ln w="9525">
            <a:solidFill>
              <a:schemeClr val="tx1">
                <a:lumMod val="65000"/>
                <a:lumOff val="35000"/>
              </a:schemeClr>
            </a:solid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1752600" y="3951976"/>
            <a:ext cx="2057400" cy="1077224"/>
          </a:xfrm>
          <a:prstGeom prst="rect">
            <a:avLst/>
          </a:prstGeom>
          <a:noFill/>
          <a:ln w="9525">
            <a:noFill/>
            <a:miter lim="800000"/>
            <a:headEnd/>
            <a:tailEnd/>
          </a:ln>
        </p:spPr>
      </p:pic>
      <p:pic>
        <p:nvPicPr>
          <p:cNvPr id="9220" name="Picture 4"/>
          <p:cNvPicPr>
            <a:picLocks noChangeAspect="1" noChangeArrowheads="1"/>
          </p:cNvPicPr>
          <p:nvPr/>
        </p:nvPicPr>
        <p:blipFill>
          <a:blip r:embed="rId6" cstate="print"/>
          <a:srcRect/>
          <a:stretch>
            <a:fillRect/>
          </a:stretch>
        </p:blipFill>
        <p:spPr bwMode="auto">
          <a:xfrm>
            <a:off x="228600" y="5212910"/>
            <a:ext cx="1892300" cy="730690"/>
          </a:xfrm>
          <a:prstGeom prst="rect">
            <a:avLst/>
          </a:prstGeom>
          <a:noFill/>
          <a:ln w="9525">
            <a:noFill/>
            <a:miter lim="800000"/>
            <a:headEnd/>
            <a:tailEnd/>
          </a:ln>
        </p:spPr>
      </p:pic>
      <p:pic>
        <p:nvPicPr>
          <p:cNvPr id="9223" name="Picture 7"/>
          <p:cNvPicPr>
            <a:picLocks noChangeAspect="1" noChangeArrowheads="1"/>
          </p:cNvPicPr>
          <p:nvPr/>
        </p:nvPicPr>
        <p:blipFill rotWithShape="1">
          <a:blip r:embed="rId7" cstate="print"/>
          <a:srcRect b="3918"/>
          <a:stretch/>
        </p:blipFill>
        <p:spPr bwMode="auto">
          <a:xfrm>
            <a:off x="4191000" y="3886200"/>
            <a:ext cx="2304402" cy="1757160"/>
          </a:xfrm>
          <a:prstGeom prst="rect">
            <a:avLst/>
          </a:prstGeom>
          <a:noFill/>
          <a:ln w="9525">
            <a:noFill/>
            <a:miter lim="800000"/>
            <a:headEnd/>
            <a:tailEnd/>
          </a:ln>
        </p:spPr>
      </p:pic>
      <p:pic>
        <p:nvPicPr>
          <p:cNvPr id="19" name="Picture 6"/>
          <p:cNvPicPr>
            <a:picLocks noChangeAspect="1" noChangeArrowheads="1"/>
          </p:cNvPicPr>
          <p:nvPr/>
        </p:nvPicPr>
        <p:blipFill>
          <a:blip r:embed="rId8" cstate="print"/>
          <a:srcRect/>
          <a:stretch>
            <a:fillRect/>
          </a:stretch>
        </p:blipFill>
        <p:spPr bwMode="auto">
          <a:xfrm>
            <a:off x="2895600" y="5511800"/>
            <a:ext cx="2550886" cy="965200"/>
          </a:xfrm>
          <a:prstGeom prst="rect">
            <a:avLst/>
          </a:prstGeom>
          <a:noFill/>
          <a:ln w="9525">
            <a:noFill/>
            <a:miter lim="800000"/>
            <a:headEnd/>
            <a:tailEnd/>
          </a:ln>
        </p:spPr>
      </p:pic>
      <p:pic>
        <p:nvPicPr>
          <p:cNvPr id="9224" name="Picture 8"/>
          <p:cNvPicPr>
            <a:picLocks noChangeAspect="1" noChangeArrowheads="1"/>
          </p:cNvPicPr>
          <p:nvPr/>
        </p:nvPicPr>
        <p:blipFill>
          <a:blip r:embed="rId9" cstate="print"/>
          <a:srcRect/>
          <a:stretch>
            <a:fillRect/>
          </a:stretch>
        </p:blipFill>
        <p:spPr bwMode="auto">
          <a:xfrm>
            <a:off x="6781800" y="4720944"/>
            <a:ext cx="2190750" cy="1451256"/>
          </a:xfrm>
          <a:prstGeom prst="rect">
            <a:avLst/>
          </a:prstGeom>
          <a:noFill/>
          <a:ln w="9525">
            <a:noFill/>
            <a:miter lim="800000"/>
            <a:headEnd/>
            <a:tailEnd/>
          </a:ln>
        </p:spPr>
      </p:pic>
      <p:sp>
        <p:nvSpPr>
          <p:cNvPr id="15" name="Rectangle 14"/>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00300" y="1600200"/>
            <a:ext cx="4343400" cy="2431435"/>
          </a:xfrm>
          <a:prstGeom prst="rect">
            <a:avLst/>
          </a:prstGeom>
          <a:solidFill>
            <a:schemeClr val="tx1">
              <a:lumMod val="65000"/>
              <a:lumOff val="35000"/>
            </a:schemeClr>
          </a:solidFill>
        </p:spPr>
        <p:txBody>
          <a:bodyPr wrap="square" rtlCol="0">
            <a:spAutoFit/>
          </a:bodyPr>
          <a:lstStyle/>
          <a:p>
            <a:pPr algn="ctr"/>
            <a:endParaRPr lang="en-US" sz="2800" b="1" dirty="0" smtClean="0">
              <a:solidFill>
                <a:schemeClr val="bg1"/>
              </a:solidFill>
              <a:latin typeface="Helvetica" pitchFamily="34" charset="0"/>
              <a:cs typeface="Helvetica" pitchFamily="34" charset="0"/>
            </a:endParaRPr>
          </a:p>
          <a:p>
            <a:pPr algn="ctr"/>
            <a:r>
              <a:rPr lang="en-US" sz="3200" b="1" dirty="0" smtClean="0">
                <a:solidFill>
                  <a:schemeClr val="bg1"/>
                </a:solidFill>
                <a:latin typeface="Helvetica" pitchFamily="34" charset="0"/>
                <a:cs typeface="Helvetica" pitchFamily="34" charset="0"/>
              </a:rPr>
              <a:t>Product Positioning &amp; Positioning  Strategies</a:t>
            </a:r>
          </a:p>
          <a:p>
            <a:pPr algn="ctr"/>
            <a:endParaRPr lang="en-US" sz="2800" b="1" dirty="0">
              <a:solidFill>
                <a:schemeClr val="bg1"/>
              </a:solidFill>
              <a:latin typeface="Helvetica" pitchFamily="34" charset="0"/>
              <a:cs typeface="Helvetica" pitchFamily="34" charset="0"/>
            </a:endParaRPr>
          </a:p>
        </p:txBody>
      </p:sp>
      <p:sp>
        <p:nvSpPr>
          <p:cNvPr id="9" name="TextBox 8"/>
          <p:cNvSpPr txBox="1"/>
          <p:nvPr/>
        </p:nvSpPr>
        <p:spPr>
          <a:xfrm>
            <a:off x="1371600" y="4419600"/>
            <a:ext cx="6400800" cy="1569660"/>
          </a:xfrm>
          <a:prstGeom prst="rect">
            <a:avLst/>
          </a:prstGeom>
          <a:noFill/>
        </p:spPr>
        <p:txBody>
          <a:bodyPr wrap="square" rtlCol="0">
            <a:spAutoFit/>
          </a:bodyPr>
          <a:lstStyle/>
          <a:p>
            <a:pPr algn="ctr"/>
            <a:r>
              <a:rPr lang="en-US" sz="3200" dirty="0" smtClean="0">
                <a:latin typeface="Helvetica" pitchFamily="34" charset="0"/>
                <a:cs typeface="Helvetica" pitchFamily="34" charset="0"/>
              </a:rPr>
              <a:t>In this section we will focus on different approaches to product positioning.</a:t>
            </a:r>
          </a:p>
        </p:txBody>
      </p:sp>
      <p:pic>
        <p:nvPicPr>
          <p:cNvPr id="10" name="Picture 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46050"/>
            <a:ext cx="1301896" cy="692150"/>
          </a:xfrm>
          <a:prstGeom prst="rect">
            <a:avLst/>
          </a:prstGeom>
          <a:noFill/>
          <a:ln w="9525">
            <a:noFill/>
            <a:miter lim="800000"/>
            <a:headEnd/>
            <a:tailEnd/>
          </a:ln>
        </p:spPr>
      </p:pic>
      <p:sp>
        <p:nvSpPr>
          <p:cNvPr id="11" name="TextBox 10"/>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6" name="TextBox 15"/>
          <p:cNvSpPr txBox="1"/>
          <p:nvPr/>
        </p:nvSpPr>
        <p:spPr>
          <a:xfrm>
            <a:off x="1219200" y="0"/>
            <a:ext cx="6705600" cy="830997"/>
          </a:xfrm>
          <a:prstGeom prst="rect">
            <a:avLst/>
          </a:prstGeom>
          <a:noFill/>
        </p:spPr>
        <p:txBody>
          <a:bodyPr wrap="square" rtlCol="0">
            <a:spAutoFit/>
          </a:bodyPr>
          <a:lstStyle/>
          <a:p>
            <a:pPr algn="ctr"/>
            <a:r>
              <a:rPr lang="en-US" sz="2400" b="1" dirty="0" smtClean="0">
                <a:solidFill>
                  <a:schemeClr val="bg1"/>
                </a:solidFill>
                <a:latin typeface="Helvetica" pitchFamily="34" charset="0"/>
                <a:cs typeface="Helvetica" pitchFamily="34" charset="0"/>
              </a:rPr>
              <a:t>Product Positioning, Branding </a:t>
            </a:r>
          </a:p>
          <a:p>
            <a:pPr algn="ctr"/>
            <a:r>
              <a:rPr lang="en-US" sz="2400" b="1" dirty="0" smtClean="0">
                <a:solidFill>
                  <a:schemeClr val="bg1"/>
                </a:solidFill>
                <a:latin typeface="Helvetica" pitchFamily="34" charset="0"/>
                <a:cs typeface="Helvetica" pitchFamily="34" charset="0"/>
              </a:rPr>
              <a:t>and Product Line Strategies</a:t>
            </a:r>
            <a:endParaRPr lang="en-US" sz="2400" b="1" dirty="0">
              <a:solidFill>
                <a:schemeClr val="bg1"/>
              </a:solidFill>
              <a:latin typeface="Helvetica" pitchFamily="34" charset="0"/>
              <a:cs typeface="Helvetica" pitchFamily="34" charset="0"/>
            </a:endParaRPr>
          </a:p>
        </p:txBody>
      </p:sp>
      <p:sp>
        <p:nvSpPr>
          <p:cNvPr id="17" name="Rectangle 16"/>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Developing a Brand Name</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10242" name="Picture 2"/>
          <p:cNvPicPr>
            <a:picLocks noChangeAspect="1" noChangeArrowheads="1"/>
          </p:cNvPicPr>
          <p:nvPr/>
        </p:nvPicPr>
        <p:blipFill>
          <a:blip r:embed="rId4" cstate="print"/>
          <a:srcRect/>
          <a:stretch>
            <a:fillRect/>
          </a:stretch>
        </p:blipFill>
        <p:spPr bwMode="auto">
          <a:xfrm>
            <a:off x="195866" y="1143000"/>
            <a:ext cx="8752269" cy="4572000"/>
          </a:xfrm>
          <a:prstGeom prst="rect">
            <a:avLst/>
          </a:prstGeom>
          <a:noFill/>
          <a:ln w="9525">
            <a:solidFill>
              <a:schemeClr val="tx1">
                <a:lumMod val="65000"/>
                <a:lumOff val="35000"/>
              </a:schemeClr>
            </a:solidFill>
            <a:miter lim="800000"/>
            <a:headEnd/>
            <a:tailEnd/>
          </a:ln>
        </p:spPr>
      </p:pic>
      <p:sp>
        <p:nvSpPr>
          <p:cNvPr id="11" name="TextBox 10"/>
          <p:cNvSpPr txBox="1"/>
          <p:nvPr/>
        </p:nvSpPr>
        <p:spPr>
          <a:xfrm>
            <a:off x="7845016" y="6950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7.2</a:t>
            </a:r>
            <a:endParaRPr lang="en-US" sz="1250" b="1" dirty="0">
              <a:latin typeface="Helvetica"/>
              <a:cs typeface="Helvetica"/>
            </a:endParaRPr>
          </a:p>
        </p:txBody>
      </p:sp>
      <p:sp>
        <p:nvSpPr>
          <p:cNvPr id="14" name="TextBox 13"/>
          <p:cNvSpPr txBox="1"/>
          <p:nvPr/>
        </p:nvSpPr>
        <p:spPr>
          <a:xfrm>
            <a:off x="457200" y="5703018"/>
            <a:ext cx="82296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Marketing Performance Tool 7.2 is designed to create </a:t>
            </a:r>
            <a:br>
              <a:rPr lang="en-US" sz="2400" b="1" dirty="0" smtClean="0">
                <a:latin typeface="Helvetica" pitchFamily="34" charset="0"/>
                <a:cs typeface="Helvetica" pitchFamily="34" charset="0"/>
              </a:rPr>
            </a:br>
            <a:r>
              <a:rPr lang="en-US" sz="2400" b="1" dirty="0" smtClean="0">
                <a:latin typeface="Helvetica" pitchFamily="34" charset="0"/>
                <a:cs typeface="Helvetica" pitchFamily="34" charset="0"/>
              </a:rPr>
              <a:t>a brand name such as the one above. </a:t>
            </a:r>
            <a:endParaRPr lang="en-US" sz="2400" b="1" dirty="0">
              <a:latin typeface="Helvetica" pitchFamily="34" charset="0"/>
              <a:cs typeface="Helvetica" pitchFamily="34" charset="0"/>
            </a:endParaRPr>
          </a:p>
        </p:txBody>
      </p:sp>
      <p:sp>
        <p:nvSpPr>
          <p:cNvPr id="15" name="Rectangle 14"/>
          <p:cNvSpPr/>
          <p:nvPr/>
        </p:nvSpPr>
        <p:spPr>
          <a:xfrm>
            <a:off x="3276600" y="34290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86200" y="4800600"/>
            <a:ext cx="53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00300" y="2057400"/>
            <a:ext cx="4343400" cy="2000548"/>
          </a:xfrm>
          <a:prstGeom prst="rect">
            <a:avLst/>
          </a:prstGeom>
          <a:solidFill>
            <a:schemeClr val="tx1">
              <a:lumMod val="65000"/>
              <a:lumOff val="35000"/>
            </a:schemeClr>
          </a:solidFill>
        </p:spPr>
        <p:txBody>
          <a:bodyPr wrap="square" rtlCol="0">
            <a:spAutoFit/>
          </a:bodyPr>
          <a:lstStyle/>
          <a:p>
            <a:pPr algn="ctr"/>
            <a:endParaRPr lang="en-US" sz="2800" b="1" dirty="0" smtClean="0">
              <a:solidFill>
                <a:schemeClr val="bg1"/>
              </a:solidFill>
              <a:latin typeface="Helvetica" pitchFamily="34" charset="0"/>
              <a:cs typeface="Helvetica" pitchFamily="34" charset="0"/>
            </a:endParaRPr>
          </a:p>
          <a:p>
            <a:pPr algn="ctr"/>
            <a:r>
              <a:rPr lang="en-US" sz="3200" b="1" dirty="0" smtClean="0">
                <a:solidFill>
                  <a:schemeClr val="bg1"/>
                </a:solidFill>
                <a:latin typeface="Helvetica" pitchFamily="34" charset="0"/>
                <a:cs typeface="Helvetica" pitchFamily="34" charset="0"/>
              </a:rPr>
              <a:t>Product Line</a:t>
            </a:r>
            <a:br>
              <a:rPr lang="en-US" sz="3200" b="1" dirty="0" smtClean="0">
                <a:solidFill>
                  <a:schemeClr val="bg1"/>
                </a:solidFill>
                <a:latin typeface="Helvetica" pitchFamily="34" charset="0"/>
                <a:cs typeface="Helvetica" pitchFamily="34" charset="0"/>
              </a:rPr>
            </a:br>
            <a:r>
              <a:rPr lang="en-US" sz="3200" b="1" dirty="0" smtClean="0">
                <a:solidFill>
                  <a:schemeClr val="bg1"/>
                </a:solidFill>
                <a:latin typeface="Helvetica" pitchFamily="34" charset="0"/>
                <a:cs typeface="Helvetica" pitchFamily="34" charset="0"/>
              </a:rPr>
              <a:t>Strategies</a:t>
            </a:r>
            <a:br>
              <a:rPr lang="en-US" sz="3200" b="1" dirty="0" smtClean="0">
                <a:solidFill>
                  <a:schemeClr val="bg1"/>
                </a:solidFill>
                <a:latin typeface="Helvetica" pitchFamily="34" charset="0"/>
                <a:cs typeface="Helvetica" pitchFamily="34" charset="0"/>
              </a:rPr>
            </a:br>
            <a:endParaRPr lang="en-US" sz="3200" b="1" dirty="0" smtClean="0">
              <a:solidFill>
                <a:schemeClr val="bg1"/>
              </a:solidFill>
              <a:latin typeface="Helvetica" pitchFamily="34" charset="0"/>
              <a:cs typeface="Helvetica" pitchFamily="34" charset="0"/>
            </a:endParaRPr>
          </a:p>
        </p:txBody>
      </p:sp>
      <p:sp>
        <p:nvSpPr>
          <p:cNvPr id="9" name="TextBox 8"/>
          <p:cNvSpPr txBox="1"/>
          <p:nvPr/>
        </p:nvSpPr>
        <p:spPr>
          <a:xfrm>
            <a:off x="1143000" y="4876800"/>
            <a:ext cx="6858000" cy="954107"/>
          </a:xfrm>
          <a:prstGeom prst="rect">
            <a:avLst/>
          </a:prstGeom>
          <a:noFill/>
        </p:spPr>
        <p:txBody>
          <a:bodyPr wrap="square" rtlCol="0">
            <a:spAutoFit/>
          </a:bodyPr>
          <a:lstStyle/>
          <a:p>
            <a:pPr algn="ctr"/>
            <a:r>
              <a:rPr lang="en-US" sz="2800" dirty="0" smtClean="0">
                <a:latin typeface="Helvetica" pitchFamily="34" charset="0"/>
                <a:cs typeface="Helvetica" pitchFamily="34" charset="0"/>
              </a:rPr>
              <a:t>In this section we will look at different </a:t>
            </a:r>
            <a:br>
              <a:rPr lang="en-US" sz="2800" dirty="0" smtClean="0">
                <a:latin typeface="Helvetica" pitchFamily="34" charset="0"/>
                <a:cs typeface="Helvetica" pitchFamily="34" charset="0"/>
              </a:rPr>
            </a:br>
            <a:r>
              <a:rPr lang="en-US" sz="2800" dirty="0" smtClean="0">
                <a:latin typeface="Helvetica" pitchFamily="34" charset="0"/>
                <a:cs typeface="Helvetica" pitchFamily="34" charset="0"/>
              </a:rPr>
              <a:t>product line strategies.</a:t>
            </a:r>
          </a:p>
        </p:txBody>
      </p:sp>
      <p:pic>
        <p:nvPicPr>
          <p:cNvPr id="10" name="Picture 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46050"/>
            <a:ext cx="1301896" cy="692150"/>
          </a:xfrm>
          <a:prstGeom prst="rect">
            <a:avLst/>
          </a:prstGeom>
          <a:noFill/>
          <a:ln w="9525">
            <a:noFill/>
            <a:miter lim="800000"/>
            <a:headEnd/>
            <a:tailEnd/>
          </a:ln>
        </p:spPr>
      </p:pic>
      <p:sp>
        <p:nvSpPr>
          <p:cNvPr id="11" name="TextBox 10"/>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6" name="TextBox 15"/>
          <p:cNvSpPr txBox="1"/>
          <p:nvPr/>
        </p:nvSpPr>
        <p:spPr>
          <a:xfrm>
            <a:off x="1219200" y="0"/>
            <a:ext cx="6705600" cy="830997"/>
          </a:xfrm>
          <a:prstGeom prst="rect">
            <a:avLst/>
          </a:prstGeom>
          <a:noFill/>
        </p:spPr>
        <p:txBody>
          <a:bodyPr wrap="square" rtlCol="0">
            <a:spAutoFit/>
          </a:bodyPr>
          <a:lstStyle/>
          <a:p>
            <a:pPr algn="ctr"/>
            <a:r>
              <a:rPr lang="en-US" sz="2400" b="1" dirty="0" smtClean="0">
                <a:solidFill>
                  <a:schemeClr val="bg1"/>
                </a:solidFill>
                <a:latin typeface="Helvetica" pitchFamily="34" charset="0"/>
                <a:cs typeface="Helvetica" pitchFamily="34" charset="0"/>
              </a:rPr>
              <a:t>Product Positioning, Branding </a:t>
            </a:r>
          </a:p>
          <a:p>
            <a:pPr algn="ctr"/>
            <a:r>
              <a:rPr lang="en-US" sz="2400" b="1" dirty="0" smtClean="0">
                <a:solidFill>
                  <a:schemeClr val="bg1"/>
                </a:solidFill>
                <a:latin typeface="Helvetica" pitchFamily="34" charset="0"/>
                <a:cs typeface="Helvetica" pitchFamily="34" charset="0"/>
              </a:rPr>
              <a:t>and Product Line Strategies</a:t>
            </a:r>
            <a:endParaRPr lang="en-US" sz="2400" b="1" dirty="0">
              <a:solidFill>
                <a:schemeClr val="bg1"/>
              </a:solidFill>
              <a:latin typeface="Helvetica" pitchFamily="34" charset="0"/>
              <a:cs typeface="Helvetica" pitchFamily="34" charset="0"/>
            </a:endParaRPr>
          </a:p>
        </p:txBody>
      </p:sp>
      <p:sp>
        <p:nvSpPr>
          <p:cNvPr id="15" name="Rectangle 14"/>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23220"/>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Brand Assets &amp; Brand Liabilities</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11266" name="Picture 2"/>
          <p:cNvPicPr>
            <a:picLocks noChangeAspect="1" noChangeArrowheads="1"/>
          </p:cNvPicPr>
          <p:nvPr/>
        </p:nvPicPr>
        <p:blipFill>
          <a:blip r:embed="rId4" cstate="print"/>
          <a:srcRect/>
          <a:stretch>
            <a:fillRect/>
          </a:stretch>
        </p:blipFill>
        <p:spPr bwMode="auto">
          <a:xfrm>
            <a:off x="326937" y="1126710"/>
            <a:ext cx="8504885" cy="2619375"/>
          </a:xfrm>
          <a:prstGeom prst="rect">
            <a:avLst/>
          </a:prstGeom>
          <a:noFill/>
          <a:ln w="9525">
            <a:solidFill>
              <a:schemeClr val="tx1">
                <a:lumMod val="65000"/>
                <a:lumOff val="35000"/>
              </a:schemeClr>
            </a:solidFill>
            <a:miter lim="800000"/>
            <a:headEnd/>
            <a:tailEnd/>
          </a:ln>
        </p:spPr>
      </p:pic>
      <p:pic>
        <p:nvPicPr>
          <p:cNvPr id="11267" name="Picture 3"/>
          <p:cNvPicPr>
            <a:picLocks noChangeAspect="1" noChangeArrowheads="1"/>
          </p:cNvPicPr>
          <p:nvPr/>
        </p:nvPicPr>
        <p:blipFill>
          <a:blip r:embed="rId5" cstate="print"/>
          <a:srcRect/>
          <a:stretch>
            <a:fillRect/>
          </a:stretch>
        </p:blipFill>
        <p:spPr bwMode="auto">
          <a:xfrm>
            <a:off x="350279" y="3886200"/>
            <a:ext cx="8458200" cy="2506528"/>
          </a:xfrm>
          <a:prstGeom prst="rect">
            <a:avLst/>
          </a:prstGeom>
          <a:noFill/>
          <a:ln w="9525">
            <a:solidFill>
              <a:schemeClr val="tx1">
                <a:lumMod val="65000"/>
                <a:lumOff val="35000"/>
              </a:schemeClr>
            </a:solidFill>
            <a:miter lim="800000"/>
            <a:headEnd/>
            <a:tailEnd/>
          </a:ln>
        </p:spPr>
      </p:pic>
      <p:sp>
        <p:nvSpPr>
          <p:cNvPr id="14" name="TextBox 13"/>
          <p:cNvSpPr txBox="1"/>
          <p:nvPr/>
        </p:nvSpPr>
        <p:spPr>
          <a:xfrm>
            <a:off x="7848600" y="6950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7.3</a:t>
            </a:r>
            <a:endParaRPr lang="en-US" sz="1250" b="1" dirty="0">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4989"/>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Measuring Brand Equity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609600" y="5674746"/>
            <a:ext cx="79248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How was Toyota’s brand equity effected by </a:t>
            </a:r>
          </a:p>
          <a:p>
            <a:pPr algn="ctr"/>
            <a:r>
              <a:rPr lang="en-US" sz="2400" b="1" dirty="0" smtClean="0">
                <a:latin typeface="Helvetica" pitchFamily="34" charset="0"/>
                <a:cs typeface="Helvetica" pitchFamily="34" charset="0"/>
              </a:rPr>
              <a:t>Massive Toyota recalls in 2010 and 2011? </a:t>
            </a:r>
            <a:endParaRPr lang="en-US" sz="2400" b="1" dirty="0">
              <a:latin typeface="Helvetica" pitchFamily="34" charset="0"/>
              <a:cs typeface="Helvetica" pitchFamily="34" charset="0"/>
            </a:endParaRPr>
          </a:p>
        </p:txBody>
      </p:sp>
      <p:pic>
        <p:nvPicPr>
          <p:cNvPr id="12290" name="Picture 2"/>
          <p:cNvPicPr>
            <a:picLocks noChangeAspect="1" noChangeArrowheads="1"/>
          </p:cNvPicPr>
          <p:nvPr/>
        </p:nvPicPr>
        <p:blipFill>
          <a:blip r:embed="rId4" cstate="print"/>
          <a:srcRect/>
          <a:stretch>
            <a:fillRect/>
          </a:stretch>
        </p:blipFill>
        <p:spPr bwMode="auto">
          <a:xfrm>
            <a:off x="629444" y="1078064"/>
            <a:ext cx="7885113" cy="4560736"/>
          </a:xfrm>
          <a:prstGeom prst="rect">
            <a:avLst/>
          </a:prstGeom>
          <a:noFill/>
          <a:ln w="9525">
            <a:noFill/>
            <a:miter lim="800000"/>
            <a:headEnd/>
            <a:tailEnd/>
          </a:ln>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23221"/>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Product Line Breadth &amp; Profitability</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13314" name="Picture 2"/>
          <p:cNvPicPr>
            <a:picLocks noChangeAspect="1" noChangeArrowheads="1"/>
          </p:cNvPicPr>
          <p:nvPr/>
        </p:nvPicPr>
        <p:blipFill>
          <a:blip r:embed="rId4" cstate="print"/>
          <a:srcRect/>
          <a:stretch>
            <a:fillRect/>
          </a:stretch>
        </p:blipFill>
        <p:spPr bwMode="auto">
          <a:xfrm>
            <a:off x="457200" y="1090765"/>
            <a:ext cx="8229600" cy="5334000"/>
          </a:xfrm>
          <a:prstGeom prst="rect">
            <a:avLst/>
          </a:prstGeom>
          <a:noFill/>
          <a:ln w="9525">
            <a:solidFill>
              <a:schemeClr val="tx1">
                <a:lumMod val="65000"/>
                <a:lumOff val="35000"/>
              </a:schemeClr>
            </a:solidFill>
            <a:miter lim="800000"/>
            <a:headEnd/>
            <a:tailEnd/>
          </a:ln>
        </p:spPr>
      </p:pic>
      <p:sp>
        <p:nvSpPr>
          <p:cNvPr id="11" name="TextBox 10"/>
          <p:cNvSpPr txBox="1"/>
          <p:nvPr/>
        </p:nvSpPr>
        <p:spPr>
          <a:xfrm>
            <a:off x="1562100" y="1219200"/>
            <a:ext cx="60198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Why would companies with broader </a:t>
            </a:r>
            <a:br>
              <a:rPr lang="en-US" sz="2000" b="1" dirty="0" smtClean="0">
                <a:latin typeface="Helvetica" pitchFamily="34" charset="0"/>
                <a:cs typeface="Helvetica" pitchFamily="34" charset="0"/>
              </a:rPr>
            </a:br>
            <a:r>
              <a:rPr lang="en-US" sz="2000" b="1" dirty="0" smtClean="0">
                <a:latin typeface="Helvetica" pitchFamily="34" charset="0"/>
                <a:cs typeface="Helvetica" pitchFamily="34" charset="0"/>
              </a:rPr>
              <a:t>product lines be more profitable?</a:t>
            </a:r>
            <a:endParaRPr lang="en-US" sz="2000" b="1" dirty="0">
              <a:latin typeface="Helvetica" pitchFamily="34" charset="0"/>
              <a:cs typeface="Helvetica" pitchFamily="34" charset="0"/>
            </a:endParaRPr>
          </a:p>
        </p:txBody>
      </p: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Product Line and Branding </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4098" name="Picture 2"/>
          <p:cNvPicPr>
            <a:picLocks noChangeAspect="1" noChangeArrowheads="1"/>
          </p:cNvPicPr>
          <p:nvPr/>
        </p:nvPicPr>
        <p:blipFill>
          <a:blip r:embed="rId4" cstate="print"/>
          <a:srcRect/>
          <a:stretch>
            <a:fillRect/>
          </a:stretch>
        </p:blipFill>
        <p:spPr bwMode="auto">
          <a:xfrm>
            <a:off x="125506" y="1107054"/>
            <a:ext cx="8892988" cy="5317710"/>
          </a:xfrm>
          <a:prstGeom prst="rect">
            <a:avLst/>
          </a:prstGeom>
          <a:noFill/>
          <a:ln w="9525">
            <a:solidFill>
              <a:schemeClr val="tx1">
                <a:lumMod val="65000"/>
                <a:lumOff val="35000"/>
              </a:schemeClr>
            </a:solidFill>
            <a:miter lim="800000"/>
            <a:headEnd/>
            <a:tailEnd/>
          </a:ln>
        </p:spPr>
      </p:pic>
      <p:sp>
        <p:nvSpPr>
          <p:cNvPr id="10" name="Rectangle 9"/>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8436"/>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Frito-Lay Umbrella Brands</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0" y="4038600"/>
            <a:ext cx="3657600" cy="2246769"/>
          </a:xfrm>
          <a:prstGeom prst="rect">
            <a:avLst/>
          </a:prstGeom>
          <a:noFill/>
        </p:spPr>
        <p:txBody>
          <a:bodyPr wrap="square" rtlCol="0">
            <a:spAutoFit/>
          </a:bodyPr>
          <a:lstStyle/>
          <a:p>
            <a:pPr algn="ctr"/>
            <a:r>
              <a:rPr lang="en-US" sz="2800" b="1" dirty="0" smtClean="0">
                <a:latin typeface="Helvetica" pitchFamily="34" charset="0"/>
                <a:cs typeface="Helvetica" pitchFamily="34" charset="0"/>
              </a:rPr>
              <a:t>The Frito-Lay product line is differentiated by type of product and brand name.</a:t>
            </a:r>
            <a:endParaRPr lang="en-US" sz="2800" b="1" dirty="0">
              <a:latin typeface="Helvetica" pitchFamily="34" charset="0"/>
              <a:cs typeface="Helvetica"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83344" y="1066800"/>
            <a:ext cx="8977313" cy="2755900"/>
          </a:xfrm>
          <a:prstGeom prst="rect">
            <a:avLst/>
          </a:prstGeom>
          <a:noFill/>
          <a:ln w="9525">
            <a:solidFill>
              <a:schemeClr val="tx1">
                <a:lumMod val="65000"/>
                <a:lumOff val="35000"/>
              </a:schemeClr>
            </a:solid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3810000" y="3405036"/>
            <a:ext cx="5181600" cy="3022600"/>
          </a:xfrm>
          <a:prstGeom prst="rect">
            <a:avLst/>
          </a:prstGeom>
          <a:noFill/>
          <a:ln w="9525">
            <a:solidFill>
              <a:srgbClr val="7F7F7F"/>
            </a:solidFill>
            <a:miter lim="800000"/>
            <a:headEnd/>
            <a:tailEnd/>
          </a:ln>
        </p:spPr>
      </p:pic>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39707"/>
            <a:ext cx="6705600" cy="954107"/>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Lean Cuisine – Horizontal and</a:t>
            </a:r>
          </a:p>
          <a:p>
            <a:pPr algn="ctr"/>
            <a:r>
              <a:rPr lang="en-US" sz="2800" b="1" dirty="0" smtClean="0">
                <a:solidFill>
                  <a:schemeClr val="bg1"/>
                </a:solidFill>
                <a:latin typeface="Helvetica" pitchFamily="34" charset="0"/>
                <a:cs typeface="Helvetica" pitchFamily="34" charset="0"/>
              </a:rPr>
              <a:t>Vertical Product Line Strategy</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2538560" y="5181600"/>
            <a:ext cx="61722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How has this expanded product line lower the average cost of each product?</a:t>
            </a:r>
          </a:p>
        </p:txBody>
      </p:sp>
      <p:pic>
        <p:nvPicPr>
          <p:cNvPr id="2051" name="Picture 3"/>
          <p:cNvPicPr>
            <a:picLocks noChangeAspect="1" noChangeArrowheads="1"/>
          </p:cNvPicPr>
          <p:nvPr/>
        </p:nvPicPr>
        <p:blipFill>
          <a:blip r:embed="rId4" cstate="print"/>
          <a:srcRect/>
          <a:stretch>
            <a:fillRect/>
          </a:stretch>
        </p:blipFill>
        <p:spPr bwMode="auto">
          <a:xfrm>
            <a:off x="190500" y="1102746"/>
            <a:ext cx="8763000" cy="3630234"/>
          </a:xfrm>
          <a:prstGeom prst="rect">
            <a:avLst/>
          </a:prstGeom>
          <a:noFill/>
          <a:ln w="9525">
            <a:solidFill>
              <a:schemeClr val="tx1">
                <a:lumMod val="65000"/>
                <a:lumOff val="35000"/>
              </a:schemeClr>
            </a:solid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00320" y="4833144"/>
            <a:ext cx="2025650" cy="1542579"/>
          </a:xfrm>
          <a:prstGeom prst="rect">
            <a:avLst/>
          </a:prstGeom>
          <a:noFill/>
          <a:ln w="9525">
            <a:solidFill>
              <a:schemeClr val="tx1">
                <a:lumMod val="65000"/>
                <a:lumOff val="35000"/>
              </a:schemeClr>
            </a:solidFill>
            <a:miter lim="800000"/>
            <a:headEnd/>
            <a:tailEnd/>
          </a:ln>
        </p:spPr>
      </p:pic>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2005160" y="5257800"/>
            <a:ext cx="7162800" cy="954107"/>
          </a:xfrm>
          <a:prstGeom prst="rect">
            <a:avLst/>
          </a:prstGeom>
          <a:noFill/>
        </p:spPr>
        <p:txBody>
          <a:bodyPr wrap="square" rtlCol="0">
            <a:spAutoFit/>
          </a:bodyPr>
          <a:lstStyle/>
          <a:p>
            <a:pPr algn="ctr"/>
            <a:r>
              <a:rPr lang="en-US" sz="2800" b="1" dirty="0" smtClean="0">
                <a:latin typeface="Helvetica" pitchFamily="34" charset="0"/>
                <a:cs typeface="Helvetica" pitchFamily="34" charset="0"/>
              </a:rPr>
              <a:t>How does the Honda name and image</a:t>
            </a:r>
          </a:p>
          <a:p>
            <a:pPr algn="ctr"/>
            <a:r>
              <a:rPr lang="en-US" sz="2800" b="1" dirty="0" smtClean="0">
                <a:latin typeface="Helvetica" pitchFamily="34" charset="0"/>
                <a:cs typeface="Helvetica" pitchFamily="34" charset="0"/>
              </a:rPr>
              <a:t>help sell their extensive product line? </a:t>
            </a:r>
            <a:endParaRPr lang="en-US" sz="2800" b="1" dirty="0">
              <a:latin typeface="Helvetica" pitchFamily="34" charset="0"/>
              <a:cs typeface="Helvetica"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153194" y="1143000"/>
            <a:ext cx="8837613" cy="3810000"/>
          </a:xfrm>
          <a:prstGeom prst="rect">
            <a:avLst/>
          </a:prstGeom>
        </p:spPr>
      </p:pic>
      <p:pic>
        <p:nvPicPr>
          <p:cNvPr id="1027" name="Picture 3"/>
          <p:cNvPicPr>
            <a:picLocks noChangeAspect="1" noChangeArrowheads="1"/>
          </p:cNvPicPr>
          <p:nvPr/>
        </p:nvPicPr>
        <p:blipFill>
          <a:blip r:embed="rId5" cstate="print"/>
          <a:srcRect/>
          <a:stretch>
            <a:fillRect/>
          </a:stretch>
        </p:blipFill>
        <p:spPr bwMode="auto">
          <a:xfrm>
            <a:off x="196850" y="5105400"/>
            <a:ext cx="1936750" cy="1253440"/>
          </a:xfrm>
          <a:prstGeom prst="rect">
            <a:avLst/>
          </a:prstGeom>
          <a:noFill/>
          <a:ln w="9525">
            <a:noFill/>
            <a:miter lim="800000"/>
            <a:headEnd/>
            <a:tailEnd/>
          </a:ln>
        </p:spPr>
      </p:pic>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3" name="TextBox 2"/>
          <p:cNvSpPr txBox="1"/>
          <p:nvPr/>
        </p:nvSpPr>
        <p:spPr>
          <a:xfrm>
            <a:off x="1219200" y="-39707"/>
            <a:ext cx="6705600" cy="954107"/>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Honda Branding and</a:t>
            </a:r>
          </a:p>
          <a:p>
            <a:pPr algn="ctr"/>
            <a:r>
              <a:rPr lang="en-US" sz="2800" b="1" dirty="0" smtClean="0">
                <a:solidFill>
                  <a:schemeClr val="bg1"/>
                </a:solidFill>
                <a:latin typeface="Helvetica" pitchFamily="34" charset="0"/>
                <a:cs typeface="Helvetica" pitchFamily="34" charset="0"/>
              </a:rPr>
              <a:t>Product Line Strategy</a:t>
            </a:r>
            <a:endParaRPr lang="en-US" sz="2800" b="1" dirty="0">
              <a:solidFill>
                <a:schemeClr val="bg1"/>
              </a:solidFill>
              <a:latin typeface="Helvetica" pitchFamily="34" charset="0"/>
              <a:cs typeface="Helvetica"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40418"/>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Starbucks Brand Strategy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609600" y="5464314"/>
            <a:ext cx="79248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The new logo frees Starbucks from a pure coffee brand and allows for other products to evolve under the new brand logo.</a:t>
            </a:r>
            <a:endParaRPr lang="en-US" sz="2000" b="1" dirty="0">
              <a:latin typeface="Helvetica" pitchFamily="34" charset="0"/>
              <a:cs typeface="Helvetica"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261111" y="1295400"/>
            <a:ext cx="8621779" cy="4038600"/>
          </a:xfrm>
          <a:prstGeom prst="rect">
            <a:avLst/>
          </a:prstGeom>
          <a:noFill/>
          <a:ln w="9525">
            <a:noFill/>
            <a:miter lim="800000"/>
            <a:headEnd/>
            <a:tailEnd/>
          </a:ln>
        </p:spPr>
      </p:pic>
      <p:sp>
        <p:nvSpPr>
          <p:cNvPr id="15" name="TextBox 14"/>
          <p:cNvSpPr txBox="1"/>
          <p:nvPr/>
        </p:nvSpPr>
        <p:spPr>
          <a:xfrm>
            <a:off x="3733800" y="1002268"/>
            <a:ext cx="1676400" cy="369332"/>
          </a:xfrm>
          <a:prstGeom prst="rect">
            <a:avLst/>
          </a:prstGeom>
          <a:noFill/>
        </p:spPr>
        <p:txBody>
          <a:bodyPr wrap="square" rtlCol="0">
            <a:spAutoFit/>
          </a:bodyPr>
          <a:lstStyle/>
          <a:p>
            <a:pPr algn="ctr"/>
            <a:r>
              <a:rPr lang="en-US" b="1" dirty="0" smtClean="0"/>
              <a:t>Core Brand</a:t>
            </a:r>
            <a:endParaRPr lang="en-US" b="1" dirty="0"/>
          </a:p>
        </p:txBody>
      </p:sp>
      <p:sp>
        <p:nvSpPr>
          <p:cNvPr id="20" name="TextBox 19"/>
          <p:cNvSpPr txBox="1"/>
          <p:nvPr/>
        </p:nvSpPr>
        <p:spPr>
          <a:xfrm>
            <a:off x="2743200" y="3440668"/>
            <a:ext cx="3505200" cy="369332"/>
          </a:xfrm>
          <a:prstGeom prst="rect">
            <a:avLst/>
          </a:prstGeom>
          <a:noFill/>
        </p:spPr>
        <p:txBody>
          <a:bodyPr wrap="square" rtlCol="0">
            <a:spAutoFit/>
          </a:bodyPr>
          <a:lstStyle/>
          <a:p>
            <a:pPr algn="ctr"/>
            <a:r>
              <a:rPr lang="en-US" b="1" dirty="0" smtClean="0"/>
              <a:t>Branded Product Lines</a:t>
            </a:r>
            <a:endParaRPr lang="en-US" b="1" dirty="0"/>
          </a:p>
        </p:txBody>
      </p: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23220"/>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Intel Product Positioning Strategy</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190500" y="5469639"/>
            <a:ext cx="8763000" cy="830997"/>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What is the logic behind the Intel’s Product Positioning?</a:t>
            </a:r>
          </a:p>
          <a:p>
            <a:pPr algn="ctr"/>
            <a:r>
              <a:rPr lang="en-US" sz="2400" b="1" dirty="0" smtClean="0">
                <a:latin typeface="Helvetica" pitchFamily="34" charset="0"/>
                <a:cs typeface="Helvetica" pitchFamily="34" charset="0"/>
              </a:rPr>
              <a:t>Why is Celeron a Fighter Brand?</a:t>
            </a:r>
            <a:endParaRPr lang="en-US" sz="2400" b="1" dirty="0">
              <a:latin typeface="Helvetica" pitchFamily="34" charset="0"/>
              <a:cs typeface="Helvetica"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191294" y="1168400"/>
            <a:ext cx="8761413" cy="4013200"/>
          </a:xfrm>
          <a:prstGeom prst="rect">
            <a:avLst/>
          </a:prstGeom>
          <a:noFill/>
          <a:ln w="9525">
            <a:solidFill>
              <a:schemeClr val="tx1">
                <a:lumMod val="65000"/>
                <a:lumOff val="35000"/>
              </a:schemeClr>
            </a:solidFill>
            <a:miter lim="800000"/>
            <a:headEnd/>
            <a:tailEnd/>
          </a:ln>
        </p:spPr>
      </p:pic>
      <p:sp>
        <p:nvSpPr>
          <p:cNvPr id="14" name="TextBox 13"/>
          <p:cNvSpPr txBox="1"/>
          <p:nvPr/>
        </p:nvSpPr>
        <p:spPr>
          <a:xfrm>
            <a:off x="3048000" y="2633246"/>
            <a:ext cx="1371600" cy="338554"/>
          </a:xfrm>
          <a:prstGeom prst="rect">
            <a:avLst/>
          </a:prstGeom>
          <a:noFill/>
        </p:spPr>
        <p:txBody>
          <a:bodyPr wrap="square" rtlCol="0">
            <a:spAutoFit/>
          </a:bodyPr>
          <a:lstStyle/>
          <a:p>
            <a:r>
              <a:rPr lang="en-US" sz="1600" b="1" dirty="0" smtClean="0"/>
              <a:t>Early 1990’s</a:t>
            </a:r>
            <a:endParaRPr lang="en-US" sz="1600" b="1" dirty="0"/>
          </a:p>
        </p:txBody>
      </p:sp>
      <p:sp>
        <p:nvSpPr>
          <p:cNvPr id="19" name="TextBox 18"/>
          <p:cNvSpPr txBox="1"/>
          <p:nvPr/>
        </p:nvSpPr>
        <p:spPr>
          <a:xfrm>
            <a:off x="3048000" y="1981200"/>
            <a:ext cx="1371600" cy="338554"/>
          </a:xfrm>
          <a:prstGeom prst="rect">
            <a:avLst/>
          </a:prstGeom>
          <a:noFill/>
        </p:spPr>
        <p:txBody>
          <a:bodyPr wrap="square" rtlCol="0">
            <a:spAutoFit/>
          </a:bodyPr>
          <a:lstStyle/>
          <a:p>
            <a:r>
              <a:rPr lang="en-US" sz="1600" b="1" dirty="0" smtClean="0"/>
              <a:t>Late 1990’s</a:t>
            </a:r>
            <a:endParaRPr lang="en-US" sz="1600" b="1" dirty="0"/>
          </a:p>
        </p:txBody>
      </p:sp>
      <p:sp>
        <p:nvSpPr>
          <p:cNvPr id="21" name="TextBox 20"/>
          <p:cNvSpPr txBox="1"/>
          <p:nvPr/>
        </p:nvSpPr>
        <p:spPr>
          <a:xfrm>
            <a:off x="2895600" y="3505200"/>
            <a:ext cx="1371600" cy="338554"/>
          </a:xfrm>
          <a:prstGeom prst="rect">
            <a:avLst/>
          </a:prstGeom>
          <a:noFill/>
        </p:spPr>
        <p:txBody>
          <a:bodyPr wrap="square" rtlCol="0">
            <a:spAutoFit/>
          </a:bodyPr>
          <a:lstStyle/>
          <a:p>
            <a:pPr algn="ctr"/>
            <a:r>
              <a:rPr lang="en-US" sz="1600" b="1" dirty="0" smtClean="0"/>
              <a:t>2000</a:t>
            </a:r>
            <a:endParaRPr lang="en-US" sz="1600" b="1" dirty="0"/>
          </a:p>
        </p:txBody>
      </p:sp>
      <p:sp>
        <p:nvSpPr>
          <p:cNvPr id="22" name="TextBox 21"/>
          <p:cNvSpPr txBox="1"/>
          <p:nvPr/>
        </p:nvSpPr>
        <p:spPr>
          <a:xfrm>
            <a:off x="3048000" y="1642646"/>
            <a:ext cx="1371600" cy="338554"/>
          </a:xfrm>
          <a:prstGeom prst="rect">
            <a:avLst/>
          </a:prstGeom>
          <a:noFill/>
        </p:spPr>
        <p:txBody>
          <a:bodyPr wrap="square" rtlCol="0">
            <a:spAutoFit/>
          </a:bodyPr>
          <a:lstStyle/>
          <a:p>
            <a:r>
              <a:rPr lang="en-US" sz="1600" b="1" dirty="0" smtClean="0"/>
              <a:t>Mid 2000’s</a:t>
            </a:r>
            <a:endParaRPr lang="en-US" sz="1600" b="1" dirty="0"/>
          </a:p>
        </p:txBody>
      </p:sp>
      <p:sp>
        <p:nvSpPr>
          <p:cNvPr id="23" name="TextBox 22"/>
          <p:cNvSpPr txBox="1"/>
          <p:nvPr/>
        </p:nvSpPr>
        <p:spPr>
          <a:xfrm>
            <a:off x="2819400" y="1143000"/>
            <a:ext cx="1676400" cy="338554"/>
          </a:xfrm>
          <a:prstGeom prst="rect">
            <a:avLst/>
          </a:prstGeom>
          <a:noFill/>
        </p:spPr>
        <p:txBody>
          <a:bodyPr wrap="square" rtlCol="0">
            <a:spAutoFit/>
          </a:bodyPr>
          <a:lstStyle/>
          <a:p>
            <a:pPr algn="ctr"/>
            <a:r>
              <a:rPr lang="en-US" sz="1600" b="1" u="sng" dirty="0" smtClean="0"/>
              <a:t>Year Introduced</a:t>
            </a:r>
            <a:endParaRPr lang="en-US" sz="1600" b="1" u="sng" dirty="0"/>
          </a:p>
        </p:txBody>
      </p:sp>
      <p:sp>
        <p:nvSpPr>
          <p:cNvPr id="20" name="Rectangle 19"/>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523220"/>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Black &amp; Decker Positioning Strategy</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1295400" y="5803182"/>
            <a:ext cx="78486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Black &amp; Decker (B&amp;D) owns </a:t>
            </a:r>
            <a:r>
              <a:rPr lang="en-US" sz="2000" b="1" dirty="0" err="1" smtClean="0">
                <a:latin typeface="Helvetica" pitchFamily="34" charset="0"/>
                <a:cs typeface="Helvetica" pitchFamily="34" charset="0"/>
              </a:rPr>
              <a:t>DeWalt</a:t>
            </a:r>
            <a:r>
              <a:rPr lang="en-US" sz="2000" b="1" dirty="0" smtClean="0">
                <a:latin typeface="Helvetica" pitchFamily="34" charset="0"/>
                <a:cs typeface="Helvetica" pitchFamily="34" charset="0"/>
              </a:rPr>
              <a:t>.  </a:t>
            </a:r>
          </a:p>
          <a:p>
            <a:pPr algn="ctr"/>
            <a:r>
              <a:rPr lang="en-US" sz="2000" b="1" dirty="0" smtClean="0">
                <a:latin typeface="Helvetica" pitchFamily="34" charset="0"/>
                <a:cs typeface="Helvetica" pitchFamily="34" charset="0"/>
              </a:rPr>
              <a:t>Why don’t they use B&amp;D with the </a:t>
            </a:r>
            <a:r>
              <a:rPr lang="en-US" sz="2000" b="1" dirty="0" err="1" smtClean="0">
                <a:latin typeface="Helvetica" pitchFamily="34" charset="0"/>
                <a:cs typeface="Helvetica" pitchFamily="34" charset="0"/>
              </a:rPr>
              <a:t>DeWalt</a:t>
            </a:r>
            <a:r>
              <a:rPr lang="en-US" sz="2000" b="1" dirty="0" smtClean="0">
                <a:latin typeface="Helvetica" pitchFamily="34" charset="0"/>
                <a:cs typeface="Helvetica" pitchFamily="34" charset="0"/>
              </a:rPr>
              <a:t> brand name?</a:t>
            </a:r>
            <a:endParaRPr lang="en-US" sz="2000" b="1" dirty="0">
              <a:latin typeface="Helvetica" pitchFamily="34" charset="0"/>
              <a:cs typeface="Helvetica"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1752600" y="1066800"/>
            <a:ext cx="7239000" cy="4724400"/>
          </a:xfrm>
          <a:prstGeom prst="rect">
            <a:avLst/>
          </a:prstGeom>
          <a:noFill/>
          <a:ln w="9525">
            <a:solidFill>
              <a:schemeClr val="tx1">
                <a:lumMod val="65000"/>
                <a:lumOff val="35000"/>
              </a:schemeClr>
            </a:solid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76200" y="2863850"/>
            <a:ext cx="1579792" cy="170815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76199" y="1153268"/>
            <a:ext cx="1604783" cy="1513732"/>
          </a:xfrm>
          <a:prstGeom prst="rect">
            <a:avLst/>
          </a:prstGeom>
          <a:noFill/>
          <a:ln w="9525">
            <a:noFill/>
            <a:miter lim="800000"/>
            <a:headEnd/>
            <a:tailEnd/>
          </a:ln>
        </p:spPr>
      </p:pic>
      <p:pic>
        <p:nvPicPr>
          <p:cNvPr id="1030" name="Picture 6"/>
          <p:cNvPicPr>
            <a:picLocks noChangeAspect="1" noChangeArrowheads="1"/>
          </p:cNvPicPr>
          <p:nvPr/>
        </p:nvPicPr>
        <p:blipFill>
          <a:blip r:embed="rId7" cstate="print"/>
          <a:srcRect/>
          <a:stretch>
            <a:fillRect/>
          </a:stretch>
        </p:blipFill>
        <p:spPr bwMode="auto">
          <a:xfrm>
            <a:off x="152401" y="4876800"/>
            <a:ext cx="1481458" cy="1600200"/>
          </a:xfrm>
          <a:prstGeom prst="rect">
            <a:avLst/>
          </a:prstGeom>
          <a:noFill/>
          <a:ln w="9525">
            <a:noFill/>
            <a:miter lim="800000"/>
            <a:headEnd/>
            <a:tailEnd/>
          </a:ln>
        </p:spPr>
      </p:pic>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4128"/>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Repositioning Strategy</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2882900" y="1143000"/>
            <a:ext cx="6032500" cy="5257800"/>
          </a:xfrm>
          <a:prstGeom prst="rect">
            <a:avLst/>
          </a:prstGeom>
          <a:noFill/>
          <a:ln w="9525">
            <a:noFill/>
            <a:miter lim="800000"/>
            <a:headEnd/>
            <a:tailEnd/>
          </a:ln>
        </p:spPr>
      </p:pic>
      <p:sp>
        <p:nvSpPr>
          <p:cNvPr id="21" name="Text Box 12"/>
          <p:cNvSpPr txBox="1">
            <a:spLocks noChangeArrowheads="1"/>
          </p:cNvSpPr>
          <p:nvPr/>
        </p:nvSpPr>
        <p:spPr bwMode="auto">
          <a:xfrm>
            <a:off x="112140" y="1071654"/>
            <a:ext cx="2667000" cy="400110"/>
          </a:xfrm>
          <a:prstGeom prst="rect">
            <a:avLst/>
          </a:prstGeom>
          <a:noFill/>
          <a:ln w="9525">
            <a:noFill/>
            <a:miter lim="800000"/>
            <a:headEnd/>
            <a:tailEnd/>
          </a:ln>
        </p:spPr>
        <p:txBody>
          <a:bodyPr>
            <a:spAutoFit/>
          </a:bodyPr>
          <a:lstStyle/>
          <a:p>
            <a:pPr algn="ctr"/>
            <a:r>
              <a:rPr lang="en-US" sz="2000" b="1" dirty="0" err="1"/>
              <a:t>Loctite</a:t>
            </a:r>
            <a:r>
              <a:rPr lang="en-US" sz="2000" b="1" dirty="0"/>
              <a:t> Quick Metal</a:t>
            </a:r>
          </a:p>
        </p:txBody>
      </p:sp>
      <p:pic>
        <p:nvPicPr>
          <p:cNvPr id="22" name="Picture 4"/>
          <p:cNvPicPr>
            <a:picLocks noChangeAspect="1" noChangeArrowheads="1"/>
          </p:cNvPicPr>
          <p:nvPr/>
        </p:nvPicPr>
        <p:blipFill>
          <a:blip r:embed="rId5" cstate="print"/>
          <a:srcRect/>
          <a:stretch>
            <a:fillRect/>
          </a:stretch>
        </p:blipFill>
        <p:spPr bwMode="auto">
          <a:xfrm>
            <a:off x="721740" y="1567900"/>
            <a:ext cx="1447800" cy="4856864"/>
          </a:xfrm>
          <a:prstGeom prst="rect">
            <a:avLst/>
          </a:prstGeom>
          <a:noFill/>
          <a:ln w="9525">
            <a:noFill/>
            <a:miter lim="800000"/>
            <a:headEnd/>
            <a:tailEnd/>
          </a:ln>
        </p:spPr>
      </p:pic>
      <p:sp>
        <p:nvSpPr>
          <p:cNvPr id="15" name="TextBox 14"/>
          <p:cNvSpPr txBox="1"/>
          <p:nvPr/>
        </p:nvSpPr>
        <p:spPr>
          <a:xfrm>
            <a:off x="7845016" y="69503"/>
            <a:ext cx="1219200" cy="692497"/>
          </a:xfrm>
          <a:prstGeom prst="rect">
            <a:avLst/>
          </a:prstGeom>
          <a:solidFill>
            <a:srgbClr val="F6A400"/>
          </a:solidFill>
          <a:ln>
            <a:noFill/>
          </a:ln>
        </p:spPr>
        <p:txBody>
          <a:bodyPr wrap="square" rtlCol="0">
            <a:spAutoFit/>
          </a:bodyPr>
          <a:lstStyle/>
          <a:p>
            <a:pPr algn="ctr"/>
            <a:r>
              <a:rPr lang="en-US" sz="1250" b="1" dirty="0" smtClean="0">
                <a:latin typeface="Helvetica"/>
                <a:cs typeface="Helvetica"/>
              </a:rPr>
              <a:t>Marketing Performance</a:t>
            </a:r>
            <a:br>
              <a:rPr lang="en-US" sz="1250" b="1" dirty="0" smtClean="0">
                <a:latin typeface="Helvetica"/>
                <a:cs typeface="Helvetica"/>
              </a:rPr>
            </a:br>
            <a:r>
              <a:rPr lang="en-US" sz="1250" b="1" dirty="0" smtClean="0">
                <a:latin typeface="Helvetica"/>
                <a:cs typeface="Helvetica"/>
              </a:rPr>
              <a:t>Tool </a:t>
            </a:r>
            <a:r>
              <a:rPr lang="en-US" sz="1250" b="1" dirty="0" smtClean="0">
                <a:latin typeface="Helvetica"/>
                <a:cs typeface="Helvetica"/>
              </a:rPr>
              <a:t>7.1</a:t>
            </a:r>
            <a:endParaRPr lang="en-US" sz="1250" b="1" dirty="0">
              <a:latin typeface="Helvetica"/>
              <a:cs typeface="Helvetica"/>
            </a:endParaRPr>
          </a:p>
        </p:txBody>
      </p: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52400"/>
            <a:ext cx="6705600" cy="584775"/>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Nike Product Positioning</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2362200" y="4876800"/>
            <a:ext cx="6781800" cy="1200329"/>
          </a:xfrm>
          <a:prstGeom prst="rect">
            <a:avLst/>
          </a:prstGeom>
          <a:noFill/>
        </p:spPr>
        <p:txBody>
          <a:bodyPr wrap="square" rtlCol="0">
            <a:spAutoFit/>
          </a:bodyPr>
          <a:lstStyle/>
          <a:p>
            <a:pPr algn="ctr"/>
            <a:r>
              <a:rPr lang="en-US" sz="2400" b="1" dirty="0" smtClean="0">
                <a:latin typeface="Helvetica" pitchFamily="34" charset="0"/>
                <a:cs typeface="Helvetica" pitchFamily="34" charset="0"/>
              </a:rPr>
              <a:t>Product positioning has many elements. Explain how each play a role in Nike’s product position and market share.</a:t>
            </a:r>
            <a:endParaRPr lang="en-US" sz="2400" b="1" dirty="0">
              <a:latin typeface="Helvetica" pitchFamily="34" charset="0"/>
              <a:cs typeface="Helvetica" pitchFamily="34" charset="0"/>
            </a:endParaRPr>
          </a:p>
        </p:txBody>
      </p:sp>
      <p:grpSp>
        <p:nvGrpSpPr>
          <p:cNvPr id="4" name="Group 3"/>
          <p:cNvGrpSpPr/>
          <p:nvPr/>
        </p:nvGrpSpPr>
        <p:grpSpPr>
          <a:xfrm>
            <a:off x="184944" y="1168400"/>
            <a:ext cx="8774113" cy="3327400"/>
            <a:chOff x="184150" y="1295400"/>
            <a:chExt cx="8774113" cy="3327400"/>
          </a:xfrm>
        </p:grpSpPr>
        <p:pic>
          <p:nvPicPr>
            <p:cNvPr id="3075" name="Picture 3"/>
            <p:cNvPicPr>
              <a:picLocks noChangeAspect="1" noChangeArrowheads="1"/>
            </p:cNvPicPr>
            <p:nvPr/>
          </p:nvPicPr>
          <p:blipFill>
            <a:blip r:embed="rId4" cstate="print"/>
            <a:srcRect/>
            <a:stretch>
              <a:fillRect/>
            </a:stretch>
          </p:blipFill>
          <p:spPr bwMode="auto">
            <a:xfrm>
              <a:off x="184150" y="1295400"/>
              <a:ext cx="8774113" cy="3327400"/>
            </a:xfrm>
            <a:prstGeom prst="rect">
              <a:avLst/>
            </a:prstGeom>
            <a:noFill/>
            <a:ln w="9525">
              <a:solidFill>
                <a:schemeClr val="tx1">
                  <a:lumMod val="65000"/>
                  <a:lumOff val="35000"/>
                </a:schemeClr>
              </a:solidFill>
              <a:miter lim="800000"/>
              <a:headEnd/>
              <a:tailEnd/>
            </a:ln>
          </p:spPr>
        </p:pic>
        <p:sp>
          <p:nvSpPr>
            <p:cNvPr id="11" name="Rectangle 10"/>
            <p:cNvSpPr/>
            <p:nvPr/>
          </p:nvSpPr>
          <p:spPr>
            <a:xfrm>
              <a:off x="2667000" y="2590800"/>
              <a:ext cx="1524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p:cNvPicPr>
            <a:picLocks noChangeAspect="1" noChangeArrowheads="1"/>
          </p:cNvPicPr>
          <p:nvPr/>
        </p:nvPicPr>
        <p:blipFill rotWithShape="1">
          <a:blip r:embed="rId5" cstate="print"/>
          <a:srcRect b="5122"/>
          <a:stretch/>
        </p:blipFill>
        <p:spPr bwMode="auto">
          <a:xfrm>
            <a:off x="164380" y="4615546"/>
            <a:ext cx="2305050" cy="1761290"/>
          </a:xfrm>
          <a:prstGeom prst="rect">
            <a:avLst/>
          </a:prstGeom>
          <a:noFill/>
          <a:ln w="9525">
            <a:noFill/>
            <a:miter lim="800000"/>
            <a:headEnd/>
            <a:tailEnd/>
          </a:ln>
        </p:spPr>
      </p:pic>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57300" y="177225"/>
            <a:ext cx="6629400" cy="523220"/>
          </a:xfrm>
          <a:prstGeom prst="rect">
            <a:avLst/>
          </a:prstGeom>
          <a:noFill/>
        </p:spPr>
        <p:txBody>
          <a:bodyPr wrap="square" rtlCol="0">
            <a:spAutoFit/>
          </a:bodyPr>
          <a:lstStyle/>
          <a:p>
            <a:pPr algn="ctr"/>
            <a:r>
              <a:rPr lang="en-US" sz="2800" b="1" dirty="0" smtClean="0">
                <a:solidFill>
                  <a:schemeClr val="bg1"/>
                </a:solidFill>
                <a:latin typeface="Helvetica" pitchFamily="34" charset="0"/>
                <a:cs typeface="Helvetica" pitchFamily="34" charset="0"/>
              </a:rPr>
              <a:t>Samsung – Repositioning Strategy</a:t>
            </a:r>
            <a:endParaRPr lang="en-US" sz="28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pic>
        <p:nvPicPr>
          <p:cNvPr id="4098" name="Picture 2"/>
          <p:cNvPicPr>
            <a:picLocks noChangeAspect="1" noChangeArrowheads="1"/>
          </p:cNvPicPr>
          <p:nvPr/>
        </p:nvPicPr>
        <p:blipFill>
          <a:blip r:embed="rId4" cstate="print"/>
          <a:srcRect/>
          <a:stretch>
            <a:fillRect/>
          </a:stretch>
        </p:blipFill>
        <p:spPr bwMode="auto">
          <a:xfrm>
            <a:off x="173020" y="1102746"/>
            <a:ext cx="5857875" cy="5334000"/>
          </a:xfrm>
          <a:prstGeom prst="rect">
            <a:avLst/>
          </a:prstGeom>
          <a:noFill/>
          <a:ln w="9525">
            <a:noFill/>
            <a:miter lim="800000"/>
            <a:headEnd/>
            <a:tailEnd/>
          </a:ln>
        </p:spPr>
      </p:pic>
      <p:pic>
        <p:nvPicPr>
          <p:cNvPr id="5122" name="Picture 2"/>
          <p:cNvPicPr>
            <a:picLocks noChangeAspect="1" noChangeArrowheads="1"/>
          </p:cNvPicPr>
          <p:nvPr/>
        </p:nvPicPr>
        <p:blipFill>
          <a:blip r:embed="rId5" cstate="print"/>
          <a:srcRect/>
          <a:stretch>
            <a:fillRect/>
          </a:stretch>
        </p:blipFill>
        <p:spPr bwMode="auto">
          <a:xfrm>
            <a:off x="6324600" y="1143000"/>
            <a:ext cx="2514600" cy="2133600"/>
          </a:xfrm>
          <a:prstGeom prst="rect">
            <a:avLst/>
          </a:prstGeom>
          <a:noFill/>
          <a:ln w="9525">
            <a:solidFill>
              <a:schemeClr val="tx1">
                <a:lumMod val="65000"/>
                <a:lumOff val="35000"/>
              </a:schemeClr>
            </a:solid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6324600" y="3581400"/>
            <a:ext cx="2514600" cy="2755900"/>
          </a:xfrm>
          <a:prstGeom prst="rect">
            <a:avLst/>
          </a:prstGeom>
          <a:noFill/>
          <a:ln w="9525">
            <a:solidFill>
              <a:schemeClr val="tx1">
                <a:lumMod val="65000"/>
                <a:lumOff val="35000"/>
              </a:schemeClr>
            </a:solidFill>
            <a:miter lim="800000"/>
            <a:headEnd/>
            <a:tailEnd/>
          </a:ln>
        </p:spPr>
      </p:pic>
      <p:cxnSp>
        <p:nvCxnSpPr>
          <p:cNvPr id="15" name="Straight Arrow Connector 14"/>
          <p:cNvCxnSpPr/>
          <p:nvPr/>
        </p:nvCxnSpPr>
        <p:spPr>
          <a:xfrm flipV="1">
            <a:off x="4800600" y="2438400"/>
            <a:ext cx="381000" cy="381000"/>
          </a:xfrm>
          <a:prstGeom prst="straightConnector1">
            <a:avLst/>
          </a:prstGeom>
          <a:ln w="285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71600" y="4267200"/>
            <a:ext cx="990600" cy="1219200"/>
          </a:xfrm>
          <a:prstGeom prst="straightConnector1">
            <a:avLst/>
          </a:prstGeom>
          <a:ln w="285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8436"/>
            <a:ext cx="6705600" cy="584776"/>
          </a:xfrm>
          <a:prstGeom prst="rect">
            <a:avLst/>
          </a:prstGeom>
          <a:noFill/>
        </p:spPr>
        <p:txBody>
          <a:bodyPr wrap="square" rtlCol="0">
            <a:spAutoFit/>
          </a:bodyPr>
          <a:lstStyle/>
          <a:p>
            <a:pPr algn="ctr"/>
            <a:r>
              <a:rPr lang="en-US" sz="3200" b="1" dirty="0" smtClean="0">
                <a:solidFill>
                  <a:schemeClr val="bg1"/>
                </a:solidFill>
                <a:latin typeface="Helvetica" pitchFamily="34" charset="0"/>
                <a:cs typeface="Helvetica" pitchFamily="34" charset="0"/>
              </a:rPr>
              <a:t>Positioning Strategies</a:t>
            </a:r>
            <a:endParaRPr lang="en-US" sz="3200" b="1" dirty="0">
              <a:solidFill>
                <a:schemeClr val="bg1"/>
              </a:solidFill>
              <a:latin typeface="Helvetica" pitchFamily="34" charset="0"/>
              <a:cs typeface="Helvetica" pitchFamily="34" charset="0"/>
            </a:endParaRPr>
          </a:p>
        </p:txBody>
      </p:sp>
      <p:sp>
        <p:nvSpPr>
          <p:cNvPr id="8" name="Rectangle 7"/>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7</a:t>
            </a:r>
          </a:p>
        </p:txBody>
      </p:sp>
      <p:sp>
        <p:nvSpPr>
          <p:cNvPr id="18" name="TextBox 17"/>
          <p:cNvSpPr txBox="1"/>
          <p:nvPr/>
        </p:nvSpPr>
        <p:spPr>
          <a:xfrm>
            <a:off x="228600" y="5680932"/>
            <a:ext cx="86868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Name a different company that has built it’s positioning strategy around one of the five area of positioning shown above. </a:t>
            </a:r>
            <a:endParaRPr lang="en-US" sz="2000" b="1" dirty="0">
              <a:latin typeface="Helvetica" pitchFamily="34" charset="0"/>
              <a:cs typeface="Helvetica" pitchFamily="34" charset="0"/>
            </a:endParaRPr>
          </a:p>
        </p:txBody>
      </p:sp>
      <p:pic>
        <p:nvPicPr>
          <p:cNvPr id="6146" name="Picture 2"/>
          <p:cNvPicPr>
            <a:picLocks noChangeAspect="1" noChangeArrowheads="1"/>
          </p:cNvPicPr>
          <p:nvPr/>
        </p:nvPicPr>
        <p:blipFill>
          <a:blip r:embed="rId4" cstate="print"/>
          <a:srcRect/>
          <a:stretch>
            <a:fillRect/>
          </a:stretch>
        </p:blipFill>
        <p:spPr bwMode="auto">
          <a:xfrm>
            <a:off x="177215" y="1152187"/>
            <a:ext cx="8789571" cy="4394123"/>
          </a:xfrm>
          <a:prstGeom prst="rect">
            <a:avLst/>
          </a:prstGeom>
          <a:noFill/>
          <a:ln w="9525">
            <a:noFill/>
            <a:miter lim="800000"/>
            <a:headEnd/>
            <a:tailEnd/>
          </a:ln>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789</Words>
  <Application>Microsoft Macintosh PowerPoint</Application>
  <PresentationFormat>On-screen Show (4:3)</PresentationFormat>
  <Paragraphs>173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Roger Best</dc:creator>
  <cp:lastModifiedBy>Peter Vomocil</cp:lastModifiedBy>
  <cp:revision>95</cp:revision>
  <dcterms:created xsi:type="dcterms:W3CDTF">2012-02-19T16:07:11Z</dcterms:created>
  <dcterms:modified xsi:type="dcterms:W3CDTF">2012-03-15T15:33:24Z</dcterms:modified>
</cp:coreProperties>
</file>